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678" r:id="rId2"/>
    <p:sldId id="562" r:id="rId3"/>
    <p:sldId id="426" r:id="rId4"/>
    <p:sldId id="579" r:id="rId5"/>
    <p:sldId id="563" r:id="rId6"/>
    <p:sldId id="427" r:id="rId7"/>
    <p:sldId id="565" r:id="rId8"/>
    <p:sldId id="566" r:id="rId9"/>
    <p:sldId id="434" r:id="rId10"/>
    <p:sldId id="567" r:id="rId11"/>
    <p:sldId id="580" r:id="rId12"/>
    <p:sldId id="429" r:id="rId13"/>
    <p:sldId id="570" r:id="rId14"/>
    <p:sldId id="578" r:id="rId15"/>
    <p:sldId id="571" r:id="rId16"/>
    <p:sldId id="572" r:id="rId17"/>
    <p:sldId id="430" r:id="rId18"/>
    <p:sldId id="574" r:id="rId19"/>
    <p:sldId id="575" r:id="rId20"/>
    <p:sldId id="581" r:id="rId21"/>
    <p:sldId id="584" r:id="rId22"/>
    <p:sldId id="583" r:id="rId23"/>
    <p:sldId id="585" r:id="rId24"/>
    <p:sldId id="586" r:id="rId25"/>
    <p:sldId id="587" r:id="rId26"/>
    <p:sldId id="588" r:id="rId27"/>
    <p:sldId id="589" r:id="rId28"/>
  </p:sldIdLst>
  <p:sldSz cx="12192000" cy="6858000"/>
  <p:notesSz cx="6858000" cy="9144000"/>
  <p:embeddedFontLst>
    <p:embeddedFont>
      <p:font typeface="楷体" panose="020B0604020202020204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  <p:embeddedFont>
      <p:font typeface="宋体" panose="02010600030101010101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678"/>
            <p14:sldId id="562"/>
            <p14:sldId id="426"/>
            <p14:sldId id="579"/>
            <p14:sldId id="563"/>
            <p14:sldId id="427"/>
            <p14:sldId id="565"/>
            <p14:sldId id="566"/>
            <p14:sldId id="434"/>
            <p14:sldId id="567"/>
            <p14:sldId id="580"/>
            <p14:sldId id="429"/>
            <p14:sldId id="570"/>
            <p14:sldId id="578"/>
            <p14:sldId id="571"/>
            <p14:sldId id="572"/>
            <p14:sldId id="430"/>
            <p14:sldId id="574"/>
            <p14:sldId id="575"/>
            <p14:sldId id="581"/>
            <p14:sldId id="584"/>
            <p14:sldId id="583"/>
            <p14:sldId id="585"/>
            <p14:sldId id="586"/>
            <p14:sldId id="587"/>
            <p14:sldId id="588"/>
            <p14:sldId id="5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00"/>
    <a:srgbClr val="0000FF"/>
    <a:srgbClr val="DED5FF"/>
    <a:srgbClr val="A8EFC6"/>
    <a:srgbClr val="FFFF94"/>
    <a:srgbClr val="C6D9FF"/>
    <a:srgbClr val="F3C0C0"/>
    <a:srgbClr val="3F3E6F"/>
    <a:srgbClr val="5B9BD5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>
        <p:guide orient="horz" pos="295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3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155529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altLang="zh-CN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近邻学习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7">
            <a:extLst>
              <a:ext uri="{FF2B5EF4-FFF2-40B4-BE49-F238E27FC236}">
                <a16:creationId xmlns:a16="http://schemas.microsoft.com/office/drawing/2014/main" id="{FA9B4A89-DCC5-41AC-BD6F-159D127123B4}"/>
              </a:ext>
            </a:extLst>
          </p:cNvPr>
          <p:cNvSpPr txBox="1"/>
          <p:nvPr/>
        </p:nvSpPr>
        <p:spPr>
          <a:xfrm>
            <a:off x="1078462" y="5794875"/>
            <a:ext cx="222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100" dirty="0">
                <a:ea typeface="微软雅黑" panose="020B0503020204020204" pitchFamily="34" charset="-122"/>
              </a:rPr>
              <a:t> </a:t>
            </a: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en-US" altLang="zh-CN" sz="2800" spc="100" dirty="0">
                <a:ea typeface="微软雅黑" panose="020B0503020204020204" pitchFamily="34" charset="-122"/>
              </a:rPr>
              <a:t> = 1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A62FEA-79DC-43CE-9AD9-7FC76523931C}"/>
              </a:ext>
            </a:extLst>
          </p:cNvPr>
          <p:cNvSpPr/>
          <p:nvPr/>
        </p:nvSpPr>
        <p:spPr>
          <a:xfrm>
            <a:off x="393609" y="1084269"/>
            <a:ext cx="7731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最优</a:t>
            </a:r>
            <a:r>
              <a:rPr lang="en-US" altLang="zh-CN" sz="2400" i="1" spc="100" dirty="0">
                <a:ea typeface="微软雅黑" panose="020B0503020204020204" pitchFamily="34" charset="-122"/>
              </a:rPr>
              <a:t>k</a:t>
            </a:r>
            <a:r>
              <a:rPr lang="zh-CN" altLang="en-US" sz="2400" spc="100" dirty="0">
                <a:ea typeface="微软雅黑" panose="020B0503020204020204" pitchFamily="34" charset="-122"/>
              </a:rPr>
              <a:t>值的确定</a:t>
            </a:r>
            <a:endParaRPr lang="en-US" altLang="zh-CN" spc="100" dirty="0"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9AD68D-F793-445F-94FD-B788BFAEB4BA}"/>
              </a:ext>
            </a:extLst>
          </p:cNvPr>
          <p:cNvSpPr txBox="1"/>
          <p:nvPr/>
        </p:nvSpPr>
        <p:spPr>
          <a:xfrm>
            <a:off x="5340643" y="5790428"/>
            <a:ext cx="222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100" dirty="0">
                <a:ea typeface="微软雅黑" panose="020B0503020204020204" pitchFamily="34" charset="-122"/>
              </a:rPr>
              <a:t> </a:t>
            </a: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en-US" altLang="zh-CN" sz="2800" spc="100" dirty="0">
                <a:ea typeface="微软雅黑" panose="020B0503020204020204" pitchFamily="34" charset="-122"/>
              </a:rPr>
              <a:t> = 9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F6CC95-8BF6-4D53-BDCF-DC95BEE488BF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6D0E0B4-F6E9-4263-AB7C-1CD1083B3991}"/>
              </a:ext>
            </a:extLst>
          </p:cNvPr>
          <p:cNvGrpSpPr/>
          <p:nvPr/>
        </p:nvGrpSpPr>
        <p:grpSpPr>
          <a:xfrm>
            <a:off x="1315527" y="1956692"/>
            <a:ext cx="1870034" cy="3337677"/>
            <a:chOff x="1315527" y="1956692"/>
            <a:chExt cx="1870034" cy="333767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28DBA1E-8852-4ABF-A415-BB37B5D0A46D}"/>
                </a:ext>
              </a:extLst>
            </p:cNvPr>
            <p:cNvSpPr/>
            <p:nvPr/>
          </p:nvSpPr>
          <p:spPr>
            <a:xfrm>
              <a:off x="1646873" y="2313065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86548E4-7DDA-43EB-B5AA-A9203623FB44}"/>
                </a:ext>
              </a:extLst>
            </p:cNvPr>
            <p:cNvGrpSpPr/>
            <p:nvPr/>
          </p:nvGrpSpPr>
          <p:grpSpPr>
            <a:xfrm>
              <a:off x="1315527" y="1956692"/>
              <a:ext cx="1870034" cy="3337677"/>
              <a:chOff x="1315527" y="1956692"/>
              <a:chExt cx="1870034" cy="333767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4D8E28D-144B-42AE-B787-7E567FE357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8572" y="234777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DEE7D526-90D0-4E23-8C85-453FFCF04D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11740" y="4105186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B6F725C-29A8-45E4-AD84-2C816D5406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4379" y="1956692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024B8F1-D0A1-4E5E-ACB1-7C8F5DA3D1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8572" y="273739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F594F79-13DC-44DD-B42A-6D58169CF4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75779" y="3331209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1D34944-138E-411D-87CE-222C2B9883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47179" y="2080110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765DC7F-0504-44F3-86D1-B1A86BA1AA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2471" y="322151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B55DB80-BFF8-4C28-B924-C6FEB57304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52682" y="3006702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04C74D8-5EB8-4CB1-88C6-1A561C059A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4535" y="2433112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863A5A6D-18FB-43B4-8992-5821FA35FF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0902" y="4297913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C526A030-6AE3-4DD2-9718-CB17CADD24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8349" y="4650563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34542A5E-7FA3-4C28-A493-7ACFE79743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02318" y="4380591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>
                <a:extLst>
                  <a:ext uri="{FF2B5EF4-FFF2-40B4-BE49-F238E27FC236}">
                    <a16:creationId xmlns:a16="http://schemas.microsoft.com/office/drawing/2014/main" id="{6F33ED81-414D-4A8F-9B15-3FC589C7B0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2965" y="3973835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3C863A1D-B4DE-4E50-8247-5B9A55AAE2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5527" y="4652166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AE6C3439-0FE5-431B-A292-D2C8C15210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00391" y="4913991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33">
                <a:extLst>
                  <a:ext uri="{FF2B5EF4-FFF2-40B4-BE49-F238E27FC236}">
                    <a16:creationId xmlns:a16="http://schemas.microsoft.com/office/drawing/2014/main" id="{B82E9ADF-5AFF-4052-9A70-EC46A11253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3173" y="5065769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34">
                <a:extLst>
                  <a:ext uri="{FF2B5EF4-FFF2-40B4-BE49-F238E27FC236}">
                    <a16:creationId xmlns:a16="http://schemas.microsoft.com/office/drawing/2014/main" id="{E249C8B4-4348-463E-8AA9-E635BD0FCC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0385" y="4225197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>
                <a:extLst>
                  <a:ext uri="{FF2B5EF4-FFF2-40B4-BE49-F238E27FC236}">
                    <a16:creationId xmlns:a16="http://schemas.microsoft.com/office/drawing/2014/main" id="{CCD01EC6-65DC-40FD-8D90-BC52F7182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02097" y="4696822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36">
                <a:extLst>
                  <a:ext uri="{FF2B5EF4-FFF2-40B4-BE49-F238E27FC236}">
                    <a16:creationId xmlns:a16="http://schemas.microsoft.com/office/drawing/2014/main" id="{C39D9E17-1897-4DF4-8390-128AACEF53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2581" y="2717785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BF0E8B18-87D3-4D95-BAA4-1A106EED4D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1479" y="2653929"/>
                <a:ext cx="228600" cy="228600"/>
              </a:xfrm>
              <a:prstGeom prst="ellipse">
                <a:avLst/>
              </a:prstGeom>
              <a:solidFill>
                <a:srgbClr val="00B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77F470D-D4F2-482B-99FD-6858D065010B}"/>
              </a:ext>
            </a:extLst>
          </p:cNvPr>
          <p:cNvGrpSpPr/>
          <p:nvPr/>
        </p:nvGrpSpPr>
        <p:grpSpPr>
          <a:xfrm>
            <a:off x="4806531" y="1711788"/>
            <a:ext cx="2286000" cy="3582581"/>
            <a:chOff x="1252169" y="1711788"/>
            <a:chExt cx="2286000" cy="3582581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BA60A78-9BF1-4286-AD4B-F865DF017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2169" y="1711788"/>
              <a:ext cx="2286000" cy="2286000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7418B5B-0D87-4665-9AFB-06EF87584AA5}"/>
                </a:ext>
              </a:extLst>
            </p:cNvPr>
            <p:cNvGrpSpPr/>
            <p:nvPr/>
          </p:nvGrpSpPr>
          <p:grpSpPr>
            <a:xfrm>
              <a:off x="1315527" y="1956692"/>
              <a:ext cx="1870034" cy="3337677"/>
              <a:chOff x="1315527" y="1956692"/>
              <a:chExt cx="1870034" cy="3337677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1704ABD-FE5F-4721-9FAF-B2127D03B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8572" y="234777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6BA0DE22-742F-4755-AB0D-A8A041DE62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11740" y="4105186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83AF40C-914F-46FF-93D7-5A0A739C34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4379" y="1956692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9D2F488-99A0-4806-A82D-E8220E0BC4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8572" y="273739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C3715BF-2C46-426F-8C72-C1426B6AC6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75779" y="3331209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09EBD070-92FB-4AC4-895F-11BC870515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47179" y="2080110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188E0F4-E046-4AF4-B0F2-EC3FB08BB7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61634" y="3231350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45E0D0B-DC5B-4EE2-9973-80A7A8839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52682" y="3006702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DAA8088-2282-4572-8739-378A014354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4535" y="2433112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等腰三角形 54">
                <a:extLst>
                  <a:ext uri="{FF2B5EF4-FFF2-40B4-BE49-F238E27FC236}">
                    <a16:creationId xmlns:a16="http://schemas.microsoft.com/office/drawing/2014/main" id="{5C767DE7-4908-4CD1-BEBF-192113B34F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0902" y="4297913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等腰三角形 55">
                <a:extLst>
                  <a:ext uri="{FF2B5EF4-FFF2-40B4-BE49-F238E27FC236}">
                    <a16:creationId xmlns:a16="http://schemas.microsoft.com/office/drawing/2014/main" id="{F1BB6FD8-F54F-4577-A6F5-C49D065421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8349" y="4650563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等腰三角形 56">
                <a:extLst>
                  <a:ext uri="{FF2B5EF4-FFF2-40B4-BE49-F238E27FC236}">
                    <a16:creationId xmlns:a16="http://schemas.microsoft.com/office/drawing/2014/main" id="{2BC18BB7-5D73-40E1-8B4F-1F70471F49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02318" y="4380591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等腰三角形 57">
                <a:extLst>
                  <a:ext uri="{FF2B5EF4-FFF2-40B4-BE49-F238E27FC236}">
                    <a16:creationId xmlns:a16="http://schemas.microsoft.com/office/drawing/2014/main" id="{AE2B85D9-F3A1-4EE7-BDE3-FAC4344F5F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2965" y="3973835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等腰三角形 58">
                <a:extLst>
                  <a:ext uri="{FF2B5EF4-FFF2-40B4-BE49-F238E27FC236}">
                    <a16:creationId xmlns:a16="http://schemas.microsoft.com/office/drawing/2014/main" id="{7408E4F9-E07B-4A46-BA1C-32E6AEA542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5527" y="4652166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等腰三角形 59">
                <a:extLst>
                  <a:ext uri="{FF2B5EF4-FFF2-40B4-BE49-F238E27FC236}">
                    <a16:creationId xmlns:a16="http://schemas.microsoft.com/office/drawing/2014/main" id="{F2BE3CBB-9392-4196-AF85-6957037BF2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00391" y="4913991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等腰三角形 60">
                <a:extLst>
                  <a:ext uri="{FF2B5EF4-FFF2-40B4-BE49-F238E27FC236}">
                    <a16:creationId xmlns:a16="http://schemas.microsoft.com/office/drawing/2014/main" id="{13779063-B43D-4A67-AC56-055092EC1B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3173" y="5065769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ED67326E-350B-47F7-B881-B239B910EA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0385" y="4225197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等腰三角形 62">
                <a:extLst>
                  <a:ext uri="{FF2B5EF4-FFF2-40B4-BE49-F238E27FC236}">
                    <a16:creationId xmlns:a16="http://schemas.microsoft.com/office/drawing/2014/main" id="{0E56C128-699F-4E67-8205-6197C1893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02097" y="4696822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等腰三角形 63">
                <a:extLst>
                  <a:ext uri="{FF2B5EF4-FFF2-40B4-BE49-F238E27FC236}">
                    <a16:creationId xmlns:a16="http://schemas.microsoft.com/office/drawing/2014/main" id="{E112D666-78A3-4905-8AC4-237CA3E91F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2581" y="2717785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CF4AA192-88DE-48B8-A225-6682146B4C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1479" y="2653929"/>
                <a:ext cx="228600" cy="228600"/>
              </a:xfrm>
              <a:prstGeom prst="ellipse">
                <a:avLst/>
              </a:prstGeom>
              <a:solidFill>
                <a:srgbClr val="00B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127C69F-88B7-48B6-860A-885B75A0B073}"/>
              </a:ext>
            </a:extLst>
          </p:cNvPr>
          <p:cNvGrpSpPr/>
          <p:nvPr/>
        </p:nvGrpSpPr>
        <p:grpSpPr>
          <a:xfrm>
            <a:off x="8124982" y="1877794"/>
            <a:ext cx="3657600" cy="3657600"/>
            <a:chOff x="322760" y="1877961"/>
            <a:chExt cx="3657600" cy="36576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0E200A13-4D56-40FE-A283-82743E8CA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760" y="1877961"/>
              <a:ext cx="3657600" cy="3657600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BD87551-5634-4E60-81BD-519BDF44EE9D}"/>
                </a:ext>
              </a:extLst>
            </p:cNvPr>
            <p:cNvGrpSpPr/>
            <p:nvPr/>
          </p:nvGrpSpPr>
          <p:grpSpPr>
            <a:xfrm>
              <a:off x="1315527" y="1956692"/>
              <a:ext cx="1870034" cy="3337677"/>
              <a:chOff x="1315527" y="1956692"/>
              <a:chExt cx="1870034" cy="3337677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6C667D47-5B8C-4B2D-830B-DD12E63A68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8572" y="234777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等腰三角形 69">
                <a:extLst>
                  <a:ext uri="{FF2B5EF4-FFF2-40B4-BE49-F238E27FC236}">
                    <a16:creationId xmlns:a16="http://schemas.microsoft.com/office/drawing/2014/main" id="{10E659C6-92E4-490D-87D4-55ED1BA82A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11740" y="4105186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E7DFC2A-B264-44E2-9223-A66AE12402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4379" y="1956692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A03EF3E-7CDD-4944-9119-0C826AC98C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8572" y="273739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C4A4965-ED24-450A-AFA6-18F49E5684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75779" y="3331209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49490C6-BE79-455E-988B-8FBD2210DF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47179" y="2080110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D6ABF3F4-C0B0-4554-8BC5-D98D83BBAA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33815" y="3251014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84AC269-72FF-4121-B4A7-1C7AC3CBA9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52682" y="3006702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27A94E8-E1EB-45A9-9D96-01C7133B8A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4535" y="2433112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0" name="等腰三角形 79">
                <a:extLst>
                  <a:ext uri="{FF2B5EF4-FFF2-40B4-BE49-F238E27FC236}">
                    <a16:creationId xmlns:a16="http://schemas.microsoft.com/office/drawing/2014/main" id="{A70DAFDB-736E-4CC0-B329-94F3217242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0902" y="4297913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等腰三角形 80">
                <a:extLst>
                  <a:ext uri="{FF2B5EF4-FFF2-40B4-BE49-F238E27FC236}">
                    <a16:creationId xmlns:a16="http://schemas.microsoft.com/office/drawing/2014/main" id="{B6C50B27-B258-4D55-83A1-CE0EF959AC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8349" y="4650563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等腰三角形 81">
                <a:extLst>
                  <a:ext uri="{FF2B5EF4-FFF2-40B4-BE49-F238E27FC236}">
                    <a16:creationId xmlns:a16="http://schemas.microsoft.com/office/drawing/2014/main" id="{77A68E20-AE54-4151-8219-647D9D926E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02318" y="4380591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等腰三角形 82">
                <a:extLst>
                  <a:ext uri="{FF2B5EF4-FFF2-40B4-BE49-F238E27FC236}">
                    <a16:creationId xmlns:a16="http://schemas.microsoft.com/office/drawing/2014/main" id="{21E5147D-876E-4AF4-B4E0-1DAEB30C5F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2965" y="3973835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等腰三角形 83">
                <a:extLst>
                  <a:ext uri="{FF2B5EF4-FFF2-40B4-BE49-F238E27FC236}">
                    <a16:creationId xmlns:a16="http://schemas.microsoft.com/office/drawing/2014/main" id="{F3F9FAC8-9F0B-4DB3-80F0-34BCCD271E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5527" y="4652166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等腰三角形 84">
                <a:extLst>
                  <a:ext uri="{FF2B5EF4-FFF2-40B4-BE49-F238E27FC236}">
                    <a16:creationId xmlns:a16="http://schemas.microsoft.com/office/drawing/2014/main" id="{21495287-CBF1-4FA0-AE0A-ABFDCC6DAF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00391" y="4913991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等腰三角形 85">
                <a:extLst>
                  <a:ext uri="{FF2B5EF4-FFF2-40B4-BE49-F238E27FC236}">
                    <a16:creationId xmlns:a16="http://schemas.microsoft.com/office/drawing/2014/main" id="{291194AD-0443-4336-80ED-6A3ABFA9AE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3173" y="5065769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等腰三角形 86">
                <a:extLst>
                  <a:ext uri="{FF2B5EF4-FFF2-40B4-BE49-F238E27FC236}">
                    <a16:creationId xmlns:a16="http://schemas.microsoft.com/office/drawing/2014/main" id="{6F625868-9796-488F-B32A-6E5337D73C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0385" y="4225197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等腰三角形 87">
                <a:extLst>
                  <a:ext uri="{FF2B5EF4-FFF2-40B4-BE49-F238E27FC236}">
                    <a16:creationId xmlns:a16="http://schemas.microsoft.com/office/drawing/2014/main" id="{5EAC86FF-4BB1-4516-84FD-B08BDDCB4C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02097" y="4696822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88">
                <a:extLst>
                  <a:ext uri="{FF2B5EF4-FFF2-40B4-BE49-F238E27FC236}">
                    <a16:creationId xmlns:a16="http://schemas.microsoft.com/office/drawing/2014/main" id="{E10D3F17-FCB9-40D9-8A6B-F3B70C979E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2581" y="2717785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25B1F3EE-62DB-4010-A4DE-5A3CDCA5A9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1479" y="2653929"/>
                <a:ext cx="228600" cy="228600"/>
              </a:xfrm>
              <a:prstGeom prst="ellipse">
                <a:avLst/>
              </a:prstGeom>
              <a:solidFill>
                <a:srgbClr val="00B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95E6083C-4400-4974-BF3B-1D39AC505568}"/>
              </a:ext>
            </a:extLst>
          </p:cNvPr>
          <p:cNvSpPr txBox="1"/>
          <p:nvPr/>
        </p:nvSpPr>
        <p:spPr>
          <a:xfrm>
            <a:off x="9250337" y="5794875"/>
            <a:ext cx="222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100" dirty="0">
                <a:ea typeface="微软雅黑" panose="020B0503020204020204" pitchFamily="34" charset="-122"/>
              </a:rPr>
              <a:t> </a:t>
            </a: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en-US" altLang="zh-CN" sz="2800" spc="100" dirty="0">
                <a:ea typeface="微软雅黑" panose="020B0503020204020204" pitchFamily="34" charset="-122"/>
              </a:rPr>
              <a:t> = 19</a:t>
            </a: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B6F21BF5-C96B-4654-AA3B-8082AC9A973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9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0133F43-F7B1-46F3-92FB-89E58A216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00"/>
          <a:stretch/>
        </p:blipFill>
        <p:spPr>
          <a:xfrm>
            <a:off x="1959627" y="333375"/>
            <a:ext cx="8229600" cy="20717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E3C4EF-7C97-47A6-8196-2F497870B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2" b="37639"/>
          <a:stretch/>
        </p:blipFill>
        <p:spPr>
          <a:xfrm>
            <a:off x="1959627" y="2390774"/>
            <a:ext cx="8229600" cy="198800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1E8428-B046-4402-81E0-3287B1711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8" b="2222"/>
          <a:stretch/>
        </p:blipFill>
        <p:spPr>
          <a:xfrm>
            <a:off x="1959627" y="4371974"/>
            <a:ext cx="8229600" cy="20717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9F6ACB1-FCBC-4BCF-BAF6-33F3A35CEE86}"/>
              </a:ext>
            </a:extLst>
          </p:cNvPr>
          <p:cNvSpPr txBox="1"/>
          <p:nvPr/>
        </p:nvSpPr>
        <p:spPr>
          <a:xfrm>
            <a:off x="2933700" y="-40545"/>
            <a:ext cx="6598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/>
              <a:t>k </a:t>
            </a:r>
            <a:r>
              <a:rPr lang="en-US" altLang="zh-CN" sz="2400" dirty="0"/>
              <a:t>= 1                               </a:t>
            </a:r>
            <a:r>
              <a:rPr lang="en-US" altLang="zh-CN" sz="2400" i="1" dirty="0"/>
              <a:t>k</a:t>
            </a:r>
            <a:r>
              <a:rPr lang="en-US" altLang="zh-CN" sz="2400" dirty="0"/>
              <a:t> = 25                              </a:t>
            </a:r>
            <a:r>
              <a:rPr lang="en-US" altLang="zh-CN" sz="2400" i="1" dirty="0"/>
              <a:t>k</a:t>
            </a:r>
            <a:r>
              <a:rPr lang="en-US" altLang="zh-CN" sz="2400" dirty="0"/>
              <a:t> = 50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34AE1A4-130D-4234-A7D3-79BA9C6EA205}"/>
              </a:ext>
            </a:extLst>
          </p:cNvPr>
          <p:cNvSpPr txBox="1"/>
          <p:nvPr/>
        </p:nvSpPr>
        <p:spPr>
          <a:xfrm>
            <a:off x="89911" y="1019226"/>
            <a:ext cx="171771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Training data 1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Training data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Training data 3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37B617-473F-4301-8869-EDBAE9291EA6}"/>
              </a:ext>
            </a:extLst>
          </p:cNvPr>
          <p:cNvSpPr/>
          <p:nvPr/>
        </p:nvSpPr>
        <p:spPr>
          <a:xfrm>
            <a:off x="89911" y="6502853"/>
            <a:ext cx="5963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From </a:t>
            </a:r>
            <a:r>
              <a:rPr lang="zh-CN" altLang="en-US" dirty="0"/>
              <a:t>https://github.com/inkawhich/machine-learning-course</a:t>
            </a:r>
          </a:p>
        </p:txBody>
      </p:sp>
    </p:spTree>
    <p:extLst>
      <p:ext uri="{BB962C8B-B14F-4D97-AF65-F5344CB8AC3E}">
        <p14:creationId xmlns:p14="http://schemas.microsoft.com/office/powerpoint/2010/main" val="49980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6310" y="2124417"/>
            <a:ext cx="11174121" cy="303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spc="150" dirty="0">
                <a:ea typeface="微软雅黑" panose="020B0503020204020204" pitchFamily="34" charset="-122"/>
              </a:rPr>
              <a:t>如果</a:t>
            </a:r>
            <a:r>
              <a:rPr lang="en-US" altLang="zh-CN" sz="2800" i="1" spc="150" dirty="0">
                <a:ea typeface="微软雅黑" panose="020B0503020204020204" pitchFamily="34" charset="-122"/>
              </a:rPr>
              <a:t>k</a:t>
            </a:r>
            <a:r>
              <a:rPr lang="zh-CN" altLang="en-US" sz="2800" spc="150" dirty="0">
                <a:ea typeface="微软雅黑" panose="020B0503020204020204" pitchFamily="34" charset="-122"/>
              </a:rPr>
              <a:t>太小，比如</a:t>
            </a:r>
            <a:r>
              <a:rPr lang="en-US" altLang="zh-CN" sz="2800" i="1" spc="150" dirty="0">
                <a:ea typeface="微软雅黑" panose="020B0503020204020204" pitchFamily="34" charset="-122"/>
              </a:rPr>
              <a:t>k</a:t>
            </a:r>
            <a:r>
              <a:rPr lang="en-US" altLang="zh-CN" sz="2800" spc="150" dirty="0">
                <a:ea typeface="微软雅黑" panose="020B0503020204020204" pitchFamily="34" charset="-122"/>
              </a:rPr>
              <a:t>=1</a:t>
            </a:r>
            <a:r>
              <a:rPr lang="zh-CN" altLang="en-US" sz="2800" spc="150" dirty="0">
                <a:ea typeface="微软雅黑" panose="020B0503020204020204" pitchFamily="34" charset="-122"/>
              </a:rPr>
              <a:t> ，预测的标签对训练数据敏感，这时候</a:t>
            </a:r>
            <a:r>
              <a:rPr lang="zh-CN" altLang="en-US" sz="2800" b="1" spc="150" dirty="0">
                <a:solidFill>
                  <a:srgbClr val="FF0000"/>
                </a:solidFill>
                <a:highlight>
                  <a:srgbClr val="FFFF00"/>
                </a:highlight>
                <a:ea typeface="微软雅黑" panose="020B0503020204020204" pitchFamily="34" charset="-122"/>
              </a:rPr>
              <a:t>过拟合</a:t>
            </a:r>
            <a:r>
              <a:rPr lang="zh-CN" altLang="en-US" sz="2800" spc="150" dirty="0">
                <a:ea typeface="微软雅黑" panose="020B0503020204020204" pitchFamily="34" charset="-122"/>
              </a:rPr>
              <a:t>发生。</a:t>
            </a:r>
            <a:endParaRPr lang="en-US" altLang="zh-CN" sz="2800" spc="150" dirty="0">
              <a:ea typeface="微软雅黑" panose="020B0503020204020204" pitchFamily="34" charset="-122"/>
            </a:endParaRPr>
          </a:p>
          <a:p>
            <a:endParaRPr lang="en-US" altLang="zh-CN" sz="2800" spc="150" dirty="0"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spc="150" dirty="0">
                <a:ea typeface="微软雅黑" panose="020B0503020204020204" pitchFamily="34" charset="-122"/>
              </a:rPr>
              <a:t>如果</a:t>
            </a:r>
            <a:r>
              <a:rPr lang="en-US" altLang="zh-CN" sz="2800" i="1" spc="150" dirty="0">
                <a:ea typeface="微软雅黑" panose="020B0503020204020204" pitchFamily="34" charset="-122"/>
              </a:rPr>
              <a:t>k</a:t>
            </a:r>
            <a:r>
              <a:rPr lang="zh-CN" altLang="en-US" sz="2800" spc="150" dirty="0">
                <a:ea typeface="微软雅黑" panose="020B0503020204020204" pitchFamily="34" charset="-122"/>
              </a:rPr>
              <a:t>很大，比如</a:t>
            </a:r>
            <a:r>
              <a:rPr lang="en-US" altLang="zh-CN" sz="2800" i="1" spc="150" dirty="0">
                <a:ea typeface="微软雅黑" panose="020B0503020204020204" pitchFamily="34" charset="-122"/>
              </a:rPr>
              <a:t>k</a:t>
            </a:r>
            <a:r>
              <a:rPr lang="en-US" altLang="zh-CN" sz="2800" spc="150" dirty="0">
                <a:ea typeface="微软雅黑" panose="020B0503020204020204" pitchFamily="34" charset="-122"/>
              </a:rPr>
              <a:t>=</a:t>
            </a:r>
            <a:r>
              <a:rPr lang="en-US" altLang="zh-CN" sz="2800" i="1" spc="150" dirty="0">
                <a:ea typeface="微软雅黑" panose="020B0503020204020204" pitchFamily="34" charset="-122"/>
              </a:rPr>
              <a:t>n</a:t>
            </a:r>
            <a:r>
              <a:rPr lang="zh-CN" altLang="en-US" sz="2800" spc="150" dirty="0">
                <a:ea typeface="微软雅黑" panose="020B0503020204020204" pitchFamily="34" charset="-122"/>
              </a:rPr>
              <a:t>，即所有训练数据都用来预测一个测试样本的标签，这时候预测的标签对训练数据变化不敏感，</a:t>
            </a:r>
            <a:r>
              <a:rPr lang="zh-CN" altLang="en-US" sz="2800" b="1" spc="150" dirty="0">
                <a:solidFill>
                  <a:srgbClr val="FF0000"/>
                </a:solidFill>
                <a:highlight>
                  <a:srgbClr val="FFFF00"/>
                </a:highlight>
                <a:ea typeface="微软雅黑" panose="020B0503020204020204" pitchFamily="34" charset="-122"/>
              </a:rPr>
              <a:t>欠拟合</a:t>
            </a:r>
            <a:r>
              <a:rPr lang="zh-CN" altLang="en-US" sz="2800" spc="150" dirty="0">
                <a:ea typeface="微软雅黑" panose="020B0503020204020204" pitchFamily="34" charset="-122"/>
              </a:rPr>
              <a:t>发生。</a:t>
            </a:r>
            <a:endParaRPr lang="en-US" altLang="zh-CN" sz="2800" spc="150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5764DB-061D-4111-AE66-989625A5BDEA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AE80CE-AB2F-413E-A788-D29412F733B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52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A62FEA-79DC-43CE-9AD9-7FC76523931C}"/>
                  </a:ext>
                </a:extLst>
              </p:cNvPr>
              <p:cNvSpPr/>
              <p:nvPr/>
            </p:nvSpPr>
            <p:spPr>
              <a:xfrm>
                <a:off x="92971" y="958298"/>
                <a:ext cx="12006057" cy="5640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zh-CN" altLang="en-US" sz="28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距离的度量</a:t>
                </a:r>
                <a:endParaRPr lang="en-US" altLang="zh-CN" sz="2800" b="1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两个样本输入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zh-CN" altLang="en-US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  <m:sSub>
                      <m:sSubPr>
                        <m:ctrlP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e>
                      <m:sub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距离定义为：</a:t>
                </a:r>
                <a:endParaRPr lang="en-US" altLang="zh-CN" sz="2400" i="1" spc="1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spc="1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pc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pc="10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pc="1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pc="10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400" i="1" spc="1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400" i="1" spc="1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b="0" i="1" spc="100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/>
                                          </m:sSubSup>
                                          <m:r>
                                            <a:rPr lang="en-US" altLang="zh-CN" sz="2400" i="1" spc="1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400" b="0" i="1" spc="100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/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 spc="1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zh-CN" altLang="en-US" sz="2400" spc="100" dirty="0"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400" spc="1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</m:oMath>
                </a14:m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时，距离为欧氏距离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(Euclidean distance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），即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pc="1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spc="1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pc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b="0" i="1" spc="1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pc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400" i="1" spc="1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400" i="1" spc="1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𝑖𝑡</m:t>
                                              </m:r>
                                            </m:sub>
                                            <m:sup/>
                                          </m:sSubSup>
                                          <m:r>
                                            <a:rPr lang="en-US" altLang="zh-CN" sz="2400" i="1" spc="1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𝑗𝑡</m:t>
                                              </m:r>
                                            </m:sub>
                                            <m:sup/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pc="10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pc="10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</m:oMath>
                </a14:m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时，距离为曼哈顿距离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(Manhattan distance)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spc="1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pc="100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b="0" i="1" spc="1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spc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CA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A62FEA-79DC-43CE-9AD9-7FC765239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1" y="958298"/>
                <a:ext cx="12006057" cy="5640070"/>
              </a:xfrm>
              <a:prstGeom prst="rect">
                <a:avLst/>
              </a:prstGeom>
              <a:blipFill>
                <a:blip r:embed="rId2"/>
                <a:stretch>
                  <a:fillRect l="-1015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388E9EE-5ABB-499C-A18A-6D23C52771D2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372363C-FCE4-4241-BD49-C35ED9227E1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80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A62FEA-79DC-43CE-9AD9-7FC76523931C}"/>
                  </a:ext>
                </a:extLst>
              </p:cNvPr>
              <p:cNvSpPr/>
              <p:nvPr/>
            </p:nvSpPr>
            <p:spPr>
              <a:xfrm>
                <a:off x="92971" y="958298"/>
                <a:ext cx="8990739" cy="5640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zh-CN" altLang="en-US" sz="28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距离的度量</a:t>
                </a:r>
                <a:endParaRPr lang="en-US" altLang="zh-CN" sz="2800" b="1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两个样本输入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zh-CN" altLang="en-US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  <m:sSub>
                      <m:sSubPr>
                        <m:ctrlP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e>
                      <m:sub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距离定义为：</a:t>
                </a:r>
                <a:endParaRPr lang="en-US" altLang="zh-CN" sz="2400" i="1" spc="1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spc="1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pc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pc="10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pc="1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pc="10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400" i="1" spc="1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400" i="1" spc="1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b="0" i="1" spc="100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/>
                                          </m:sSubSup>
                                          <m:r>
                                            <a:rPr lang="en-US" altLang="zh-CN" sz="2400" i="1" spc="1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400" b="0" i="1" spc="100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/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 spc="1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400" spc="1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</m:oMath>
                </a14:m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时，距离为欧氏距离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(Euclidean distance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），即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pc="1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spc="1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pc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b="0" i="1" spc="1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pc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400" i="1" spc="1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400" i="1" spc="1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𝑖𝑡</m:t>
                                              </m:r>
                                            </m:sub>
                                            <m:sup/>
                                          </m:sSubSup>
                                          <m:r>
                                            <a:rPr lang="en-US" altLang="zh-CN" sz="2400" i="1" spc="1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spc="1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𝑗𝑡</m:t>
                                              </m:r>
                                            </m:sub>
                                            <m:sup/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pc="10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pc="10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</m:oMath>
                </a14:m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时，距离为曼哈顿距离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(Manhattan distance)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spc="1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pc="100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b="0" i="1" spc="1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spc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 spc="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sz="24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 spc="1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CA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A62FEA-79DC-43CE-9AD9-7FC765239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1" y="958298"/>
                <a:ext cx="8990739" cy="5640070"/>
              </a:xfrm>
              <a:prstGeom prst="rect">
                <a:avLst/>
              </a:prstGeom>
              <a:blipFill>
                <a:blip r:embed="rId2"/>
                <a:stretch>
                  <a:fillRect l="-1356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388E9EE-5ABB-499C-A18A-6D23C52771D2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3D6E693-BCD9-4374-BB89-5A0C71F57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482654"/>
              </p:ext>
            </p:extLst>
          </p:nvPr>
        </p:nvGraphicFramePr>
        <p:xfrm>
          <a:off x="9324871" y="1382854"/>
          <a:ext cx="1939332" cy="1950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44">
                  <a:extLst>
                    <a:ext uri="{9D8B030D-6E8A-4147-A177-3AD203B41FA5}">
                      <a16:colId xmlns:a16="http://schemas.microsoft.com/office/drawing/2014/main" val="2169103091"/>
                    </a:ext>
                  </a:extLst>
                </a:gridCol>
                <a:gridCol w="646444">
                  <a:extLst>
                    <a:ext uri="{9D8B030D-6E8A-4147-A177-3AD203B41FA5}">
                      <a16:colId xmlns:a16="http://schemas.microsoft.com/office/drawing/2014/main" val="1042043873"/>
                    </a:ext>
                  </a:extLst>
                </a:gridCol>
                <a:gridCol w="646444">
                  <a:extLst>
                    <a:ext uri="{9D8B030D-6E8A-4147-A177-3AD203B41FA5}">
                      <a16:colId xmlns:a16="http://schemas.microsoft.com/office/drawing/2014/main" val="2091567938"/>
                    </a:ext>
                  </a:extLst>
                </a:gridCol>
              </a:tblGrid>
              <a:tr h="6500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24568"/>
                  </a:ext>
                </a:extLst>
              </a:tr>
              <a:tr h="6500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34956"/>
                  </a:ext>
                </a:extLst>
              </a:tr>
              <a:tr h="6500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123957"/>
                  </a:ext>
                </a:extLst>
              </a:tr>
            </a:tbl>
          </a:graphicData>
        </a:graphic>
      </p:graphicFrame>
      <p:sp>
        <p:nvSpPr>
          <p:cNvPr id="3" name="椭圆 2">
            <a:extLst>
              <a:ext uri="{FF2B5EF4-FFF2-40B4-BE49-F238E27FC236}">
                <a16:creationId xmlns:a16="http://schemas.microsoft.com/office/drawing/2014/main" id="{275C7140-48CF-4505-933C-66843A6F00DB}"/>
              </a:ext>
            </a:extLst>
          </p:cNvPr>
          <p:cNvSpPr>
            <a:spLocks noChangeAspect="1"/>
          </p:cNvSpPr>
          <p:nvPr/>
        </p:nvSpPr>
        <p:spPr>
          <a:xfrm>
            <a:off x="9279151" y="328741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A36959A-AC5A-444E-A1FA-F17901E1DA07}"/>
              </a:ext>
            </a:extLst>
          </p:cNvPr>
          <p:cNvSpPr>
            <a:spLocks noChangeAspect="1"/>
          </p:cNvSpPr>
          <p:nvPr/>
        </p:nvSpPr>
        <p:spPr>
          <a:xfrm>
            <a:off x="11218483" y="133713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7BA5715-83CC-4D7F-AE1C-D13833206E2D}"/>
              </a:ext>
            </a:extLst>
          </p:cNvPr>
          <p:cNvCxnSpPr/>
          <p:nvPr/>
        </p:nvCxnSpPr>
        <p:spPr>
          <a:xfrm>
            <a:off x="12192000" y="681105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5EC5670-3AAE-4B8B-9C20-7C39B042847F}"/>
              </a:ext>
            </a:extLst>
          </p:cNvPr>
          <p:cNvCxnSpPr>
            <a:cxnSpLocks/>
            <a:stCxn id="3" idx="7"/>
            <a:endCxn id="13" idx="3"/>
          </p:cNvCxnSpPr>
          <p:nvPr/>
        </p:nvCxnSpPr>
        <p:spPr>
          <a:xfrm flipV="1">
            <a:off x="9357200" y="1415183"/>
            <a:ext cx="1874674" cy="1885624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CEC5CF9E-F8F3-4536-8401-F729FEAD1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099786"/>
              </p:ext>
            </p:extLst>
          </p:nvPr>
        </p:nvGraphicFramePr>
        <p:xfrm>
          <a:off x="9357200" y="3829490"/>
          <a:ext cx="1939332" cy="1950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44">
                  <a:extLst>
                    <a:ext uri="{9D8B030D-6E8A-4147-A177-3AD203B41FA5}">
                      <a16:colId xmlns:a16="http://schemas.microsoft.com/office/drawing/2014/main" val="2169103091"/>
                    </a:ext>
                  </a:extLst>
                </a:gridCol>
                <a:gridCol w="646444">
                  <a:extLst>
                    <a:ext uri="{9D8B030D-6E8A-4147-A177-3AD203B41FA5}">
                      <a16:colId xmlns:a16="http://schemas.microsoft.com/office/drawing/2014/main" val="1042043873"/>
                    </a:ext>
                  </a:extLst>
                </a:gridCol>
                <a:gridCol w="646444">
                  <a:extLst>
                    <a:ext uri="{9D8B030D-6E8A-4147-A177-3AD203B41FA5}">
                      <a16:colId xmlns:a16="http://schemas.microsoft.com/office/drawing/2014/main" val="2091567938"/>
                    </a:ext>
                  </a:extLst>
                </a:gridCol>
              </a:tblGrid>
              <a:tr h="6500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24568"/>
                  </a:ext>
                </a:extLst>
              </a:tr>
              <a:tr h="6500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34956"/>
                  </a:ext>
                </a:extLst>
              </a:tr>
              <a:tr h="6500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123957"/>
                  </a:ext>
                </a:extLst>
              </a:tr>
            </a:tbl>
          </a:graphicData>
        </a:graphic>
      </p:graphicFrame>
      <p:sp>
        <p:nvSpPr>
          <p:cNvPr id="22" name="椭圆 21">
            <a:extLst>
              <a:ext uri="{FF2B5EF4-FFF2-40B4-BE49-F238E27FC236}">
                <a16:creationId xmlns:a16="http://schemas.microsoft.com/office/drawing/2014/main" id="{8E6307D7-E42C-4AF0-BDC3-B8A89F84F033}"/>
              </a:ext>
            </a:extLst>
          </p:cNvPr>
          <p:cNvSpPr>
            <a:spLocks noChangeAspect="1"/>
          </p:cNvSpPr>
          <p:nvPr/>
        </p:nvSpPr>
        <p:spPr>
          <a:xfrm>
            <a:off x="11250812" y="378377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CD608F5-B7FE-4D35-96F0-1747C7E2CD23}"/>
              </a:ext>
            </a:extLst>
          </p:cNvPr>
          <p:cNvCxnSpPr>
            <a:cxnSpLocks/>
          </p:cNvCxnSpPr>
          <p:nvPr/>
        </p:nvCxnSpPr>
        <p:spPr>
          <a:xfrm>
            <a:off x="9389529" y="5776939"/>
            <a:ext cx="190700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B0C19972-CF2E-448E-B109-74B8ECCEFBE7}"/>
              </a:ext>
            </a:extLst>
          </p:cNvPr>
          <p:cNvSpPr>
            <a:spLocks noChangeAspect="1"/>
          </p:cNvSpPr>
          <p:nvPr/>
        </p:nvSpPr>
        <p:spPr>
          <a:xfrm>
            <a:off x="9311480" y="573405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A02F15A-E0E9-45DD-9603-DCD09BF4AC93}"/>
              </a:ext>
            </a:extLst>
          </p:cNvPr>
          <p:cNvCxnSpPr>
            <a:cxnSpLocks/>
          </p:cNvCxnSpPr>
          <p:nvPr/>
        </p:nvCxnSpPr>
        <p:spPr>
          <a:xfrm flipH="1">
            <a:off x="11309923" y="3881483"/>
            <a:ext cx="0" cy="191512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7C341E0-8503-451F-8EED-689CD7C0B55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89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A8A034F-0FAA-43A5-A41B-D5BD07086BD3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948A8A3-52A7-4D9A-A8CF-C7C0DEBB1E12}"/>
                  </a:ext>
                </a:extLst>
              </p:cNvPr>
              <p:cNvSpPr/>
              <p:nvPr/>
            </p:nvSpPr>
            <p:spPr>
              <a:xfrm>
                <a:off x="108155" y="869158"/>
                <a:ext cx="12015019" cy="5787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距离的度量</a:t>
                </a:r>
                <a:endParaRPr lang="en-US" altLang="zh-CN" sz="2400" b="1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以人的身高</a:t>
                </a:r>
                <a:r>
                  <a:rPr lang="en-US" altLang="zh-CN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(cm)</a:t>
                </a:r>
                <a:r>
                  <a:rPr lang="zh-CN" altLang="en-US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与鞋码</a:t>
                </a:r>
                <a:r>
                  <a:rPr lang="en-US" altLang="zh-CN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欧制</a:t>
                </a:r>
                <a:r>
                  <a:rPr lang="en-US" altLang="zh-CN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作为特征值；类别为男性或者女性。有</a:t>
                </a:r>
                <a:r>
                  <a:rPr lang="en-US" altLang="zh-CN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个训练样本如下</a:t>
                </a:r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测试样本输入为</a:t>
                </a:r>
                <a14:m>
                  <m:oMath xmlns:m="http://schemas.openxmlformats.org/officeDocument/2006/math">
                    <m:r>
                      <a:rPr lang="en-US" altLang="zh-CN" sz="2000" b="1" i="1" spc="1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(167,43)</a:t>
                </a:r>
                <a:r>
                  <a:rPr lang="zh-CN" altLang="en-US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sz="2000" spc="1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kNN</a:t>
                </a:r>
                <a:r>
                  <a:rPr lang="zh-CN" altLang="en-US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预测测试样本标签，取</a:t>
                </a:r>
                <a:r>
                  <a:rPr lang="en-US" altLang="zh-CN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K=3.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计算测试输入与每个训练数据输入的距离</a:t>
                </a:r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3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pc="100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spc="1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pc="10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pc="10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𝑡𝑒𝑠𝑡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0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0" spc="1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167−179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43−42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000" i="1" spc="1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145</m:t>
                          </m:r>
                        </m:e>
                      </m:rad>
                    </m:oMath>
                  </m:oMathPara>
                </a14:m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3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b="0" i="1" spc="100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pc="10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pc="10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𝑡𝑒𝑠𝑡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0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0" spc="1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167−178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43−43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000" i="1" spc="1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121</m:t>
                          </m:r>
                        </m:e>
                      </m:rad>
                    </m:oMath>
                  </m:oMathPara>
                </a14:m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3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b="0" i="1" spc="1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2000" i="1" spc="100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pc="10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0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pc="10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𝑡𝑒𝑠𝑡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0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0" spc="1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167−165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43−36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000" i="1" spc="1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53</m:t>
                          </m:r>
                        </m:e>
                      </m:rad>
                    </m:oMath>
                  </m:oMathPara>
                </a14:m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3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b="0" i="1" spc="1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sz="2000" i="1" spc="100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pc="10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sz="20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pc="10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𝑡𝑒𝑠𝑡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0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0" spc="1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167−177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43−42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000" i="1" spc="1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101</m:t>
                          </m:r>
                        </m:e>
                      </m:rad>
                    </m:oMath>
                  </m:oMathPara>
                </a14:m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3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pc="1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b="0" i="1" spc="100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20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pc="10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sz="2000" i="1" spc="1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pc="100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pc="10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𝑡𝑒𝑠𝑡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000" i="1" spc="1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0" spc="1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167−160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pc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43−45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 spc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000" i="1" spc="1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i="1" spc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103</m:t>
                          </m:r>
                        </m:e>
                      </m:rad>
                    </m:oMath>
                  </m:oMathPara>
                </a14:m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距离排序</a:t>
                </a:r>
                <a:r>
                  <a:rPr lang="en-US" altLang="zh-CN" sz="20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000" b="0" i="1" spc="1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20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pc="1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  <m:r>
                      <a:rPr lang="en-US" altLang="zh-CN" sz="2000" b="0" i="1" spc="1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20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pc="1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  <m:r>
                      <a:rPr lang="en-US" altLang="zh-CN" sz="2000" b="0" i="1" spc="1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20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pc="1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pc="1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20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pc="1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0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948A8A3-52A7-4D9A-A8CF-C7C0DEBB1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869158"/>
                <a:ext cx="12015019" cy="5787803"/>
              </a:xfrm>
              <a:prstGeom prst="rect">
                <a:avLst/>
              </a:prstGeom>
              <a:blipFill>
                <a:blip r:embed="rId2"/>
                <a:stretch>
                  <a:fillRect l="-812" t="-843" b="-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FB456D4-6809-4FBF-ABFC-E0D561EF94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1213395"/>
                  </p:ext>
                </p:extLst>
              </p:nvPr>
            </p:nvGraphicFramePr>
            <p:xfrm>
              <a:off x="871336" y="1988028"/>
              <a:ext cx="812800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68152526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2853710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58312265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3760202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0617493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785658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(179,42)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(178,43)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(165,36)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(177,42)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(160,35)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0798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8827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FB456D4-6809-4FBF-ABFC-E0D561EF94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1213395"/>
                  </p:ext>
                </p:extLst>
              </p:nvPr>
            </p:nvGraphicFramePr>
            <p:xfrm>
              <a:off x="871336" y="1988028"/>
              <a:ext cx="812800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68152526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2853710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58312265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3760202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0617493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785658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8" t="-8197" r="-49955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(179,42)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(178,43)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(165,36)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(177,42)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(160,35)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0798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8" t="-108197" r="-49955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882707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E55EA95-EFDC-489B-988D-0959D1FD8FA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3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A62FEA-79DC-43CE-9AD9-7FC76523931C}"/>
                  </a:ext>
                </a:extLst>
              </p:cNvPr>
              <p:cNvSpPr/>
              <p:nvPr/>
            </p:nvSpPr>
            <p:spPr>
              <a:xfrm>
                <a:off x="108154" y="1006810"/>
                <a:ext cx="11838039" cy="470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b="1" spc="100" dirty="0">
                    <a:ea typeface="微软雅黑" panose="020B0503020204020204" pitchFamily="34" charset="-122"/>
                  </a:rPr>
                  <a:t>距离的度量</a:t>
                </a:r>
                <a:endParaRPr lang="en-US" altLang="zh-CN" sz="2400" b="1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ea typeface="微软雅黑" panose="020B0503020204020204" pitchFamily="34" charset="-122"/>
                  </a:rPr>
                  <a:t>训练样本</a:t>
                </a:r>
                <a:endParaRPr lang="en-US" altLang="zh-CN" sz="24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测试样本输入为</a:t>
                </a:r>
                <a14:m>
                  <m:oMath xmlns:m="http://schemas.openxmlformats.org/officeDocument/2006/math">
                    <m:r>
                      <a:rPr lang="en-US" altLang="zh-CN" sz="2400" b="1" i="1" spc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(167,43).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训练样本与测试输入距离排序为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与测试样本输入距离最近的三个训练样本分别为</a:t>
                </a:r>
                <a:r>
                  <a:rPr lang="zh-CN" altLang="en-US" sz="24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样本</a:t>
                </a:r>
                <a:r>
                  <a:rPr lang="en-US" altLang="zh-CN" sz="24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样本</a:t>
                </a:r>
                <a:r>
                  <a:rPr lang="en-US" altLang="zh-CN" sz="24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样本</a:t>
                </a:r>
                <a:r>
                  <a:rPr lang="en-US" altLang="zh-CN" sz="2400" b="1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en-US" altLang="zh-CN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</a:t>
                </a:r>
                <a:r>
                  <a:rPr lang="en-US" altLang="zh-CN" sz="2400" spc="1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kNN</a:t>
                </a: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算法，测试样本的预测标签是什么？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根据对数据的理解，预测结果有什么问题？</a:t>
                </a:r>
                <a:endParaRPr lang="en-US" altLang="zh-CN" sz="2400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spc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如何解决？</a:t>
                </a:r>
                <a:endParaRPr lang="en-CA" sz="2000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A62FEA-79DC-43CE-9AD9-7FC765239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4" y="1006810"/>
                <a:ext cx="11838039" cy="4708981"/>
              </a:xfrm>
              <a:prstGeom prst="rect">
                <a:avLst/>
              </a:prstGeom>
              <a:blipFill>
                <a:blip r:embed="rId2"/>
                <a:stretch>
                  <a:fillRect l="-824" t="-1164" b="-1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CB02557C-F641-4767-915F-DCE51E42F0AC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E53F17CC-5A96-44E1-841F-3784EA09A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049402"/>
                  </p:ext>
                </p:extLst>
              </p:nvPr>
            </p:nvGraphicFramePr>
            <p:xfrm>
              <a:off x="2374899" y="1667740"/>
              <a:ext cx="812800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68152526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2853710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58312265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3760202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0617493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785658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(179,42)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(178,43)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(165,36)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(177,42)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(160,35)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0798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8827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E53F17CC-5A96-44E1-841F-3784EA09A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049402"/>
                  </p:ext>
                </p:extLst>
              </p:nvPr>
            </p:nvGraphicFramePr>
            <p:xfrm>
              <a:off x="2374899" y="1667740"/>
              <a:ext cx="812800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68152526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2853710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58312265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3760202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0617493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785658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0" t="-8065" r="-501802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(179,42)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(178,43)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(165,36)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(177,42)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spc="1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(160,35)</a:t>
                          </a:r>
                          <a:endParaRPr lang="zh-CN" altLang="en-US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0798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0" t="-109836" r="-50180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男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8EF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882707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1B2C121-BC1F-4A75-8111-62F319F5CDF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322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2879" y="1349888"/>
            <a:ext cx="11721973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无需训练。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是一种非参数分类器，简单直观，易于实现。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是一种在线分类器，可以直接在训练数据集加入新增数据，而不必重新训练模型。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具有可解释性，可以为预测标签提供预测证据（</a:t>
            </a:r>
            <a:r>
              <a:rPr lang="en-US" altLang="zh-CN" sz="2400" i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个训练样本）。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计算量较大，预测过程需要计算测试样本输入与所有训练样本的距离。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难以选择好的距离度量。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BA0169-309F-439A-BCCD-65A2E2CB9FEB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4CFFB82-3513-4298-89B5-BE472FED351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74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028CC1-A6F2-4B6D-A070-2E6D88B7ED49}"/>
              </a:ext>
            </a:extLst>
          </p:cNvPr>
          <p:cNvSpPr txBox="1"/>
          <p:nvPr/>
        </p:nvSpPr>
        <p:spPr>
          <a:xfrm>
            <a:off x="216310" y="1164134"/>
            <a:ext cx="11604215" cy="263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ea typeface="微软雅黑" panose="020B0503020204020204" pitchFamily="34" charset="-122"/>
              </a:rPr>
              <a:t>距离的计算</a:t>
            </a:r>
            <a:endParaRPr lang="en-US" altLang="zh-CN" sz="2800" b="1" spc="100" dirty="0">
              <a:ea typeface="微软雅黑" panose="020B0503020204020204" pitchFamily="34" charset="-122"/>
            </a:endParaRPr>
          </a:p>
          <a:p>
            <a:endParaRPr lang="en-US" sz="2800" dirty="0"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近邻算法需要计算测试样本输入与所有训练数据的距离。如果训练样本数量很大，距离的计算计算复杂度很高。</a:t>
            </a:r>
            <a:endParaRPr lang="en-US" altLang="zh-CN" sz="2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spc="100" dirty="0" err="1">
                <a:ea typeface="微软雅黑" panose="020B0503020204020204" pitchFamily="34" charset="-122"/>
              </a:rPr>
              <a:t>kd</a:t>
            </a:r>
            <a:r>
              <a:rPr lang="zh-CN" altLang="en-US" sz="2400" spc="100" dirty="0">
                <a:ea typeface="微软雅黑" panose="020B0503020204020204" pitchFamily="34" charset="-122"/>
              </a:rPr>
              <a:t>树算法将训练数据结构化，从而降低距离计算的复杂度。</a:t>
            </a:r>
            <a:endParaRPr lang="en-CA" sz="2400" spc="100" dirty="0"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83420D-0320-44D3-A0C1-7C4F42B52122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52BDFD2-D6C2-47A2-8C4C-B83ECD9FCEC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380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028CC1-A6F2-4B6D-A070-2E6D88B7ED49}"/>
              </a:ext>
            </a:extLst>
          </p:cNvPr>
          <p:cNvSpPr txBox="1"/>
          <p:nvPr/>
        </p:nvSpPr>
        <p:spPr>
          <a:xfrm>
            <a:off x="108155" y="1228190"/>
            <a:ext cx="8318090" cy="289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ea typeface="微软雅黑" panose="020B0503020204020204" pitchFamily="34" charset="-122"/>
              </a:rPr>
              <a:t>kd</a:t>
            </a:r>
            <a:r>
              <a:rPr lang="zh-CN" altLang="en-US" sz="2800" b="1" dirty="0">
                <a:ea typeface="微软雅黑" panose="020B0503020204020204" pitchFamily="34" charset="-122"/>
              </a:rPr>
              <a:t>树</a:t>
            </a:r>
            <a:r>
              <a:rPr lang="en-US" altLang="zh-CN" sz="2800" b="1" dirty="0">
                <a:ea typeface="微软雅黑" panose="020B0503020204020204" pitchFamily="34" charset="-122"/>
              </a:rPr>
              <a:t>(</a:t>
            </a:r>
            <a:r>
              <a:rPr lang="en-US" sz="2800" b="1" dirty="0">
                <a:ea typeface="微软雅黑" panose="020B0503020204020204" pitchFamily="34" charset="-122"/>
              </a:rPr>
              <a:t>k-dimension tree)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ea typeface="微软雅黑" panose="020B0503020204020204" pitchFamily="34" charset="-122"/>
              </a:rPr>
              <a:t>二叉搜索树</a:t>
            </a:r>
            <a:r>
              <a:rPr lang="en-US" altLang="zh-CN" sz="2400" spc="100" dirty="0">
                <a:ea typeface="微软雅黑" panose="020B0503020204020204" pitchFamily="34" charset="-122"/>
              </a:rPr>
              <a:t>(</a:t>
            </a:r>
            <a:r>
              <a:rPr lang="en-US" altLang="zh-CN" sz="2400" spc="100" dirty="0" err="1">
                <a:ea typeface="微软雅黑" panose="020B0503020204020204" pitchFamily="34" charset="-122"/>
              </a:rPr>
              <a:t>kd</a:t>
            </a:r>
            <a:r>
              <a:rPr lang="zh-CN" altLang="en-US" sz="2400" spc="100" dirty="0">
                <a:ea typeface="微软雅黑" panose="020B0503020204020204" pitchFamily="34" charset="-122"/>
              </a:rPr>
              <a:t>树为二叉搜索树</a:t>
            </a:r>
            <a:r>
              <a:rPr lang="en-US" altLang="zh-CN" sz="2400" spc="100" dirty="0">
                <a:ea typeface="微软雅黑" panose="020B0503020204020204" pitchFamily="34" charset="-122"/>
              </a:rPr>
              <a:t>(Binary Search Tree, BST)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spc="100" dirty="0">
                <a:ea typeface="楷体" panose="02010609060101010101" pitchFamily="49" charset="-122"/>
              </a:rPr>
              <a:t>每个节点最多有两个子节点，即左子节点和右子节点</a:t>
            </a:r>
            <a:r>
              <a:rPr lang="en-US" altLang="zh-CN" sz="2400" spc="100" dirty="0">
                <a:ea typeface="楷体" panose="02010609060101010101" pitchFamily="49" charset="-12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spc="100" dirty="0">
                <a:ea typeface="楷体" panose="02010609060101010101" pitchFamily="49" charset="-122"/>
              </a:rPr>
              <a:t>一个节点的值大于等于左子树上所有节点的值</a:t>
            </a:r>
            <a:r>
              <a:rPr lang="en-US" altLang="zh-CN" sz="2400" spc="100" dirty="0">
                <a:ea typeface="楷体" panose="02010609060101010101" pitchFamily="49" charset="-122"/>
              </a:rPr>
              <a:t>.</a:t>
            </a:r>
            <a:endParaRPr lang="zh-CN" altLang="en-US" sz="2400" spc="100" dirty="0"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spc="100" dirty="0">
                <a:ea typeface="楷体" panose="02010609060101010101" pitchFamily="49" charset="-122"/>
              </a:rPr>
              <a:t>一个节点的值小于右子树上所有节点的值</a:t>
            </a:r>
            <a:r>
              <a:rPr lang="en-US" altLang="zh-CN" sz="2400" spc="100" dirty="0">
                <a:ea typeface="楷体" panose="02010609060101010101" pitchFamily="49" charset="-122"/>
              </a:rPr>
              <a:t>.</a:t>
            </a:r>
            <a:endParaRPr lang="zh-CN" altLang="en-US" sz="2400" spc="100" dirty="0">
              <a:ea typeface="楷体" panose="02010609060101010101" pitchFamily="49" charset="-122"/>
            </a:endParaRPr>
          </a:p>
        </p:txBody>
      </p:sp>
      <p:pic>
        <p:nvPicPr>
          <p:cNvPr id="1026" name="Picture 2" descr="https://pic2.zhimg.com/80/v2-cfa31933cfc1611f17e98924f06b2b65_720w.jpg">
            <a:extLst>
              <a:ext uri="{FF2B5EF4-FFF2-40B4-BE49-F238E27FC236}">
                <a16:creationId xmlns:a16="http://schemas.microsoft.com/office/drawing/2014/main" id="{6D45A3C7-9BF2-4B6E-902F-54994A57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183" y="2305050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36C1FBD-F8A5-4B83-9D09-FF11380D6CD5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815BE9C-D648-491C-B9B0-6D6B1F199F8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24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5C2260F-CFBE-42AC-9815-1080E6CAB268}"/>
              </a:ext>
            </a:extLst>
          </p:cNvPr>
          <p:cNvSpPr txBox="1"/>
          <p:nvPr/>
        </p:nvSpPr>
        <p:spPr>
          <a:xfrm>
            <a:off x="492109" y="1793456"/>
            <a:ext cx="105408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一个人的水平，就是他平时共处时间最长五个人的平均水平。</a:t>
            </a:r>
            <a:endParaRPr lang="en-US" altLang="zh-CN" sz="5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吉姆</a:t>
            </a:r>
            <a:r>
              <a:rPr lang="en-US" altLang="zh-CN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约翰</a:t>
            </a:r>
            <a:endParaRPr lang="en-US" altLang="zh-CN" sz="5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5546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/>
              <p:nvPr/>
            </p:nvSpPr>
            <p:spPr>
              <a:xfrm>
                <a:off x="216310" y="1046653"/>
                <a:ext cx="11584322" cy="4557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树 </a:t>
                </a:r>
                <a:r>
                  <a:rPr lang="en-US" altLang="zh-CN" sz="2800" b="1" dirty="0">
                    <a:ea typeface="微软雅黑" panose="020B0503020204020204" pitchFamily="34" charset="-122"/>
                  </a:rPr>
                  <a:t>(</a:t>
                </a:r>
                <a:r>
                  <a:rPr lang="en-US" sz="2800" b="1" dirty="0">
                    <a:ea typeface="微软雅黑" panose="020B0503020204020204" pitchFamily="34" charset="-122"/>
                  </a:rPr>
                  <a:t>k-dimension tree):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spc="100" dirty="0">
                    <a:ea typeface="微软雅黑" panose="020B0503020204020204" pitchFamily="34" charset="-122"/>
                  </a:rPr>
                  <a:t>构造步骤</a:t>
                </a:r>
                <a:endParaRPr lang="en-US" altLang="zh-CN" sz="2400" b="1" spc="100" dirty="0"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spc="100" dirty="0" err="1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400" spc="100" dirty="0">
                    <a:ea typeface="微软雅黑" panose="020B0503020204020204" pitchFamily="34" charset="-122"/>
                  </a:rPr>
                  <a:t>树的构造循环进行以下流程，直至划分的数据子集为一个样本</a:t>
                </a:r>
                <a:r>
                  <a:rPr lang="en-US" altLang="zh-CN" sz="2400" spc="100" dirty="0">
                    <a:ea typeface="微软雅黑" panose="020B0503020204020204" pitchFamily="34" charset="-122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pc="100" dirty="0">
                    <a:ea typeface="微软雅黑" panose="020B0503020204020204" pitchFamily="34" charset="-122"/>
                  </a:rPr>
                  <a:t>特征索引集合为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sz="24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1,2,</m:t>
                    </m:r>
                    <m:r>
                      <a:rPr lang="en-US" altLang="zh-CN" sz="2400" i="1" spc="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pc="100" dirty="0"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400" spc="100" dirty="0">
                    <a:ea typeface="微软雅黑" panose="020B0503020204020204" pitchFamily="34" charset="-122"/>
                  </a:rPr>
                  <a:t>中选择方差最大的特征，索引为</a:t>
                </a:r>
                <a14:m>
                  <m:oMath xmlns:m="http://schemas.openxmlformats.org/officeDocument/2006/math">
                    <m:r>
                      <a:rPr lang="en-US" altLang="zh-CN" sz="2400" b="0" i="1" spc="1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400" spc="100" dirty="0">
                    <a:ea typeface="微软雅黑" panose="020B0503020204020204" pitchFamily="34" charset="-122"/>
                  </a:rPr>
                  <a:t>，在该特征或维度选择中位数对训练数据进行切分，得到两个子数据集</a:t>
                </a:r>
                <a:r>
                  <a:rPr lang="en-US" altLang="zh-CN" sz="2400" spc="100" dirty="0">
                    <a:ea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4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pc="100" dirty="0">
                    <a:ea typeface="微软雅黑" panose="020B0503020204020204" pitchFamily="34" charset="-122"/>
                  </a:rPr>
                  <a:t>选择一个点为节点。两个子数据集将分别用于构建左子节点和右子节点</a:t>
                </a:r>
                <a:r>
                  <a:rPr lang="en-US" altLang="zh-CN" sz="24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pc="100" dirty="0">
                    <a:ea typeface="微软雅黑" panose="020B0503020204020204" pitchFamily="34" charset="-122"/>
                  </a:rPr>
                  <a:t>对切分后的两个子集合重复（</a:t>
                </a:r>
                <a:r>
                  <a:rPr lang="en-US" altLang="zh-CN" sz="2400" spc="100" dirty="0"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spc="100" dirty="0">
                    <a:ea typeface="微软雅黑" panose="020B0503020204020204" pitchFamily="34" charset="-122"/>
                  </a:rPr>
                  <a:t>）步骤的过程，直至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400" spc="100" dirty="0"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1046653"/>
                <a:ext cx="11584322" cy="4557658"/>
              </a:xfrm>
              <a:prstGeom prst="rect">
                <a:avLst/>
              </a:prstGeom>
              <a:blipFill>
                <a:blip r:embed="rId2"/>
                <a:stretch>
                  <a:fillRect l="-1052" b="-2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E59580B4-FCBD-4A78-8618-BB5ACAD9D0CA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F71B9C5-AB52-44C6-B4BE-61621537F08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40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3EE6F67-FE9D-40CD-8B7A-5C872E82289A}"/>
              </a:ext>
            </a:extLst>
          </p:cNvPr>
          <p:cNvSpPr/>
          <p:nvPr/>
        </p:nvSpPr>
        <p:spPr>
          <a:xfrm>
            <a:off x="302878" y="1143865"/>
            <a:ext cx="6513415" cy="5495060"/>
          </a:xfrm>
          <a:prstGeom prst="rect">
            <a:avLst/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/>
              <p:nvPr/>
            </p:nvSpPr>
            <p:spPr>
              <a:xfrm>
                <a:off x="349212" y="1059816"/>
                <a:ext cx="6428588" cy="530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树 </a:t>
                </a:r>
                <a:r>
                  <a:rPr lang="en-US" altLang="zh-CN" sz="2800" b="1" dirty="0">
                    <a:ea typeface="微软雅黑" panose="020B0503020204020204" pitchFamily="34" charset="-122"/>
                  </a:rPr>
                  <a:t>(</a:t>
                </a:r>
                <a:r>
                  <a:rPr lang="en-US" sz="2800" b="1" dirty="0">
                    <a:ea typeface="微软雅黑" panose="020B0503020204020204" pitchFamily="34" charset="-122"/>
                  </a:rPr>
                  <a:t>k-dimension tree): </a:t>
                </a:r>
                <a:r>
                  <a:rPr lang="zh-CN" altLang="en-US" sz="2000" b="1" spc="100" dirty="0">
                    <a:ea typeface="微软雅黑" panose="020B0503020204020204" pitchFamily="34" charset="-122"/>
                  </a:rPr>
                  <a:t>构造步骤</a:t>
                </a:r>
                <a:endParaRPr lang="en-US" altLang="zh-CN" sz="2000" b="1" spc="100" dirty="0"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spc="100" dirty="0" err="1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000" spc="100" dirty="0">
                    <a:ea typeface="微软雅黑" panose="020B0503020204020204" pitchFamily="34" charset="-122"/>
                  </a:rPr>
                  <a:t>树的构造循环进行以下流程，直至划分的数据子集为一个样本</a:t>
                </a:r>
                <a:endParaRPr lang="en-US" altLang="zh-CN" sz="20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特征索引集合为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1,2,</m:t>
                    </m:r>
                    <m:r>
                      <a:rPr lang="en-US" altLang="zh-CN" sz="2000" i="1" spc="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000" spc="100" dirty="0">
                    <a:ea typeface="微软雅黑" panose="020B0503020204020204" pitchFamily="34" charset="-122"/>
                  </a:rPr>
                  <a:t>中选择方差最大的特征，索引为</a:t>
                </a:r>
                <a14:m>
                  <m:oMath xmlns:m="http://schemas.openxmlformats.org/officeDocument/2006/math"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000" spc="100" dirty="0">
                    <a:ea typeface="微软雅黑" panose="020B0503020204020204" pitchFamily="34" charset="-122"/>
                  </a:rPr>
                  <a:t>，在该特征或维度选择中位数对训练数据进行切分，得到两个子数据集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选择一个点为节点。两个子数据集将分别用于构建左子节点和右子节点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对切分后的两个子集合重复（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spc="100" dirty="0">
                    <a:ea typeface="微软雅黑" panose="020B0503020204020204" pitchFamily="34" charset="-122"/>
                  </a:rPr>
                  <a:t>）步骤的过程，直至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2" y="1059816"/>
                <a:ext cx="6428588" cy="5306196"/>
              </a:xfrm>
              <a:prstGeom prst="rect">
                <a:avLst/>
              </a:prstGeom>
              <a:blipFill>
                <a:blip r:embed="rId2"/>
                <a:stretch>
                  <a:fillRect l="-1896" r="-758" b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910A5E3F-6F59-413E-A673-D0FA344BAF6D}"/>
              </a:ext>
            </a:extLst>
          </p:cNvPr>
          <p:cNvSpPr/>
          <p:nvPr/>
        </p:nvSpPr>
        <p:spPr>
          <a:xfrm>
            <a:off x="8912697" y="4225699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CB0057B-ED03-4E1A-A14D-D8850FE069DF}"/>
              </a:ext>
            </a:extLst>
          </p:cNvPr>
          <p:cNvSpPr/>
          <p:nvPr/>
        </p:nvSpPr>
        <p:spPr>
          <a:xfrm>
            <a:off x="7442322" y="5529017"/>
            <a:ext cx="1781175" cy="997502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(1,0), (2,1), (3,0)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6109A0F-D566-4B5E-BACC-90A757DBC0DB}"/>
              </a:ext>
            </a:extLst>
          </p:cNvPr>
          <p:cNvCxnSpPr>
            <a:cxnSpLocks/>
            <a:stCxn id="3" idx="3"/>
            <a:endCxn id="10" idx="0"/>
          </p:cNvCxnSpPr>
          <p:nvPr/>
        </p:nvCxnSpPr>
        <p:spPr>
          <a:xfrm flipH="1">
            <a:off x="8332910" y="4748928"/>
            <a:ext cx="737506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580B4-FCBD-4A78-8618-BB5ACAD9D0CA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FD9FC1-34A5-41F3-9FB3-2C27F10F254F}"/>
                  </a:ext>
                </a:extLst>
              </p:cNvPr>
              <p:cNvSpPr/>
              <p:nvPr/>
            </p:nvSpPr>
            <p:spPr>
              <a:xfrm>
                <a:off x="6862627" y="842974"/>
                <a:ext cx="5176829" cy="3274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spc="100" dirty="0">
                    <a:ea typeface="微软雅黑" panose="020B0503020204020204" pitchFamily="34" charset="-122"/>
                  </a:rPr>
                  <a:t>(0,3) ,(1,0) ,(1,2), (2,1), (3,0), (4,5), (5,4)</a:t>
                </a:r>
                <a:endParaRPr lang="en-US" altLang="zh-CN" sz="2000" i="1" spc="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={1,2}</m:t>
                    </m:r>
                  </m:oMath>
                </a14:m>
                <a:endParaRPr lang="en-US" altLang="zh-CN" sz="20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第一个维度方差约等于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2.78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第二个维度方差约等于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3.27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因为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3.27&gt;2.78</a:t>
                </a:r>
                <a:r>
                  <a:rPr lang="zh-CN" altLang="en-US" sz="2000" spc="100" dirty="0">
                    <a:ea typeface="微软雅黑" panose="020B0503020204020204" pitchFamily="34" charset="-122"/>
                  </a:rPr>
                  <a:t>，选择第二个维度切分</a:t>
                </a:r>
                <a:endParaRPr lang="en-US" altLang="zh-CN" sz="20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={1}</m:t>
                    </m:r>
                  </m:oMath>
                </a14:m>
                <a:endParaRPr lang="en-US" altLang="zh-CN" sz="20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第二个维度中位数是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2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FD9FC1-34A5-41F3-9FB3-2C27F10F2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27" y="842974"/>
                <a:ext cx="5176829" cy="3274871"/>
              </a:xfrm>
              <a:prstGeom prst="rect">
                <a:avLst/>
              </a:prstGeom>
              <a:blipFill>
                <a:blip r:embed="rId3"/>
                <a:stretch>
                  <a:fillRect l="-1060" r="-1296" b="-2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4BFFBF23-659E-4346-8AC4-50A20BA2D853}"/>
              </a:ext>
            </a:extLst>
          </p:cNvPr>
          <p:cNvSpPr/>
          <p:nvPr/>
        </p:nvSpPr>
        <p:spPr>
          <a:xfrm>
            <a:off x="9725112" y="5529017"/>
            <a:ext cx="1781175" cy="997502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(0,3), (4,5), (5,4)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375CD65-1B5B-4DAB-B504-6E650133ABF1}"/>
              </a:ext>
            </a:extLst>
          </p:cNvPr>
          <p:cNvCxnSpPr>
            <a:cxnSpLocks/>
            <a:stCxn id="3" idx="5"/>
            <a:endCxn id="29" idx="0"/>
          </p:cNvCxnSpPr>
          <p:nvPr/>
        </p:nvCxnSpPr>
        <p:spPr>
          <a:xfrm>
            <a:off x="9831953" y="4748928"/>
            <a:ext cx="783747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A0AA960-F98A-4025-9EBB-5C198CC6FA36}"/>
                  </a:ext>
                </a:extLst>
              </p:cNvPr>
              <p:cNvSpPr/>
              <p:nvPr/>
            </p:nvSpPr>
            <p:spPr>
              <a:xfrm>
                <a:off x="7673234" y="4759571"/>
                <a:ext cx="106311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={1}</m:t>
                      </m:r>
                    </m:oMath>
                  </m:oMathPara>
                </a14:m>
                <a:endParaRPr lang="en-US" altLang="zh-CN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A0AA960-F98A-4025-9EBB-5C198CC6F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34" y="4759571"/>
                <a:ext cx="1063112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ED443F1-A458-47B9-ADED-79003ED19B0C}"/>
                  </a:ext>
                </a:extLst>
              </p:cNvPr>
              <p:cNvSpPr/>
              <p:nvPr/>
            </p:nvSpPr>
            <p:spPr>
              <a:xfrm>
                <a:off x="10111087" y="4736230"/>
                <a:ext cx="106311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={1}</m:t>
                      </m:r>
                    </m:oMath>
                  </m:oMathPara>
                </a14:m>
                <a:endParaRPr lang="en-US" altLang="zh-CN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ED443F1-A458-47B9-ADED-79003ED19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087" y="4736230"/>
                <a:ext cx="1063112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2F12C46-FFF8-469D-AEB3-05F2495145F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02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3EE6F67-FE9D-40CD-8B7A-5C872E82289A}"/>
              </a:ext>
            </a:extLst>
          </p:cNvPr>
          <p:cNvSpPr/>
          <p:nvPr/>
        </p:nvSpPr>
        <p:spPr>
          <a:xfrm>
            <a:off x="302878" y="1143865"/>
            <a:ext cx="6513415" cy="5495060"/>
          </a:xfrm>
          <a:prstGeom prst="rect">
            <a:avLst/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/>
              <p:nvPr/>
            </p:nvSpPr>
            <p:spPr>
              <a:xfrm>
                <a:off x="349212" y="1059816"/>
                <a:ext cx="6428588" cy="530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树 </a:t>
                </a:r>
                <a:r>
                  <a:rPr lang="en-US" altLang="zh-CN" sz="2800" b="1" dirty="0">
                    <a:ea typeface="微软雅黑" panose="020B0503020204020204" pitchFamily="34" charset="-122"/>
                  </a:rPr>
                  <a:t>(</a:t>
                </a:r>
                <a:r>
                  <a:rPr lang="en-US" sz="2800" b="1" dirty="0">
                    <a:ea typeface="微软雅黑" panose="020B0503020204020204" pitchFamily="34" charset="-122"/>
                  </a:rPr>
                  <a:t>k-dimension tree): </a:t>
                </a:r>
                <a:r>
                  <a:rPr lang="zh-CN" altLang="en-US" sz="2000" b="1" spc="100" dirty="0">
                    <a:ea typeface="微软雅黑" panose="020B0503020204020204" pitchFamily="34" charset="-122"/>
                  </a:rPr>
                  <a:t>构造步骤</a:t>
                </a:r>
                <a:endParaRPr lang="en-US" altLang="zh-CN" sz="2000" b="1" spc="100" dirty="0"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spc="100" dirty="0" err="1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000" spc="100" dirty="0">
                    <a:ea typeface="微软雅黑" panose="020B0503020204020204" pitchFamily="34" charset="-122"/>
                  </a:rPr>
                  <a:t>树的构造循环进行以下流程，直至划分的数据子集为一个样本</a:t>
                </a:r>
                <a:endParaRPr lang="en-US" altLang="zh-CN" sz="20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特征索引集合为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1,2,</m:t>
                    </m:r>
                    <m:r>
                      <a:rPr lang="en-US" altLang="zh-CN" sz="2000" i="1" spc="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000" spc="100" dirty="0">
                    <a:ea typeface="微软雅黑" panose="020B0503020204020204" pitchFamily="34" charset="-122"/>
                  </a:rPr>
                  <a:t>中选择方差最大的特征，索引为</a:t>
                </a:r>
                <a14:m>
                  <m:oMath xmlns:m="http://schemas.openxmlformats.org/officeDocument/2006/math"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000" spc="100" dirty="0">
                    <a:ea typeface="微软雅黑" panose="020B0503020204020204" pitchFamily="34" charset="-122"/>
                  </a:rPr>
                  <a:t>，在该特征或维度选择中位数对训练数据进行切分，得到两个子数据集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选择一个点为节点。两个子数据集将分别用于构建左子节点和右子节点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对切分后的两个子集合重复（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spc="100" dirty="0">
                    <a:ea typeface="微软雅黑" panose="020B0503020204020204" pitchFamily="34" charset="-122"/>
                  </a:rPr>
                  <a:t>）步骤的过程，直至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2" y="1059816"/>
                <a:ext cx="6428588" cy="5306196"/>
              </a:xfrm>
              <a:prstGeom prst="rect">
                <a:avLst/>
              </a:prstGeom>
              <a:blipFill>
                <a:blip r:embed="rId2"/>
                <a:stretch>
                  <a:fillRect l="-1896" r="-758" b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910A5E3F-6F59-413E-A673-D0FA344BAF6D}"/>
              </a:ext>
            </a:extLst>
          </p:cNvPr>
          <p:cNvSpPr/>
          <p:nvPr/>
        </p:nvSpPr>
        <p:spPr>
          <a:xfrm>
            <a:off x="9368632" y="2922422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6109A0F-D566-4B5E-BACC-90A757DBC0D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8788845" y="3445651"/>
            <a:ext cx="737506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580B4-FCBD-4A78-8618-BB5ACAD9D0CA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FD9FC1-34A5-41F3-9FB3-2C27F10F254F}"/>
                  </a:ext>
                </a:extLst>
              </p:cNvPr>
              <p:cNvSpPr/>
              <p:nvPr/>
            </p:nvSpPr>
            <p:spPr>
              <a:xfrm>
                <a:off x="7136697" y="991838"/>
                <a:ext cx="5176829" cy="1890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spc="100" dirty="0">
                    <a:ea typeface="微软雅黑" panose="020B0503020204020204" pitchFamily="34" charset="-122"/>
                  </a:rPr>
                  <a:t>(1,0) , (2,1), (3,0)</a:t>
                </a:r>
                <a:endParaRPr lang="en-US" altLang="zh-CN" sz="2000" i="1" spc="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={1}</m:t>
                    </m:r>
                  </m:oMath>
                </a14:m>
                <a:endParaRPr lang="en-US" altLang="zh-CN" sz="20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第一个维度中位数是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2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={}</m:t>
                    </m:r>
                  </m:oMath>
                </a14:m>
                <a:endParaRPr lang="en-US" altLang="zh-CN" sz="2000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FD9FC1-34A5-41F3-9FB3-2C27F10F2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697" y="991838"/>
                <a:ext cx="5176829" cy="1890518"/>
              </a:xfrm>
              <a:prstGeom prst="rect">
                <a:avLst/>
              </a:prstGeom>
              <a:blipFill>
                <a:blip r:embed="rId3"/>
                <a:stretch>
                  <a:fillRect l="-1060" b="-3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4BFFBF23-659E-4346-8AC4-50A20BA2D853}"/>
              </a:ext>
            </a:extLst>
          </p:cNvPr>
          <p:cNvSpPr/>
          <p:nvPr/>
        </p:nvSpPr>
        <p:spPr>
          <a:xfrm>
            <a:off x="10181047" y="4225740"/>
            <a:ext cx="1781175" cy="997502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(0,3), (4,5), (5,4)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375CD65-1B5B-4DAB-B504-6E650133ABF1}"/>
              </a:ext>
            </a:extLst>
          </p:cNvPr>
          <p:cNvCxnSpPr>
            <a:cxnSpLocks/>
            <a:stCxn id="3" idx="5"/>
            <a:endCxn id="29" idx="0"/>
          </p:cNvCxnSpPr>
          <p:nvPr/>
        </p:nvCxnSpPr>
        <p:spPr>
          <a:xfrm>
            <a:off x="10287888" y="3445651"/>
            <a:ext cx="783747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65F42FA-698B-4AA3-9E9E-9F2A9599F6BE}"/>
              </a:ext>
            </a:extLst>
          </p:cNvPr>
          <p:cNvSpPr/>
          <p:nvPr/>
        </p:nvSpPr>
        <p:spPr>
          <a:xfrm>
            <a:off x="6996861" y="5504580"/>
            <a:ext cx="1287233" cy="63898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DAEC1D0-970D-4638-9F14-B2EE131EB34F}"/>
              </a:ext>
            </a:extLst>
          </p:cNvPr>
          <p:cNvSpPr/>
          <p:nvPr/>
        </p:nvSpPr>
        <p:spPr>
          <a:xfrm>
            <a:off x="8249915" y="4225740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,1)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48AEE1D-91F1-484A-AD9C-4B8DDDD6A194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7640478" y="4724491"/>
            <a:ext cx="714340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14C347E-F6F6-4D5C-824E-3FE2AEEBD5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132897" y="4768019"/>
            <a:ext cx="783747" cy="736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A7C777A-DDE6-48BC-B6A5-0ED360C3C8DF}"/>
              </a:ext>
            </a:extLst>
          </p:cNvPr>
          <p:cNvSpPr/>
          <p:nvPr/>
        </p:nvSpPr>
        <p:spPr>
          <a:xfrm>
            <a:off x="9273027" y="5504580"/>
            <a:ext cx="1287233" cy="63898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(3,0)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A37B0C2-63A3-46F0-B612-4E43DDE0B80F}"/>
                  </a:ext>
                </a:extLst>
              </p:cNvPr>
              <p:cNvSpPr/>
              <p:nvPr/>
            </p:nvSpPr>
            <p:spPr>
              <a:xfrm>
                <a:off x="10770060" y="3505425"/>
                <a:ext cx="106311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={1}</m:t>
                      </m:r>
                    </m:oMath>
                  </m:oMathPara>
                </a14:m>
                <a:endParaRPr lang="en-US" altLang="zh-CN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A37B0C2-63A3-46F0-B612-4E43DDE0B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060" y="3505425"/>
                <a:ext cx="1063112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7D06C3D-3A1A-4DC4-92D4-A332A26AA299}"/>
                  </a:ext>
                </a:extLst>
              </p:cNvPr>
              <p:cNvSpPr/>
              <p:nvPr/>
            </p:nvSpPr>
            <p:spPr>
              <a:xfrm>
                <a:off x="7023859" y="4958553"/>
                <a:ext cx="92204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={}</m:t>
                      </m:r>
                    </m:oMath>
                  </m:oMathPara>
                </a14:m>
                <a:endParaRPr lang="en-US" altLang="zh-CN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7D06C3D-3A1A-4DC4-92D4-A332A26AA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859" y="4958553"/>
                <a:ext cx="92204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7C3AD45-5983-420D-8958-46DE83B9FF2C}"/>
                  </a:ext>
                </a:extLst>
              </p:cNvPr>
              <p:cNvSpPr/>
              <p:nvPr/>
            </p:nvSpPr>
            <p:spPr>
              <a:xfrm>
                <a:off x="8589522" y="4926665"/>
                <a:ext cx="92204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={}</m:t>
                      </m:r>
                    </m:oMath>
                  </m:oMathPara>
                </a14:m>
                <a:endParaRPr lang="en-US" altLang="zh-CN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7C3AD45-5983-420D-8958-46DE83B9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22" y="4926665"/>
                <a:ext cx="922047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71DC384-C776-46A0-8C42-AA567DC069A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31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3EE6F67-FE9D-40CD-8B7A-5C872E82289A}"/>
              </a:ext>
            </a:extLst>
          </p:cNvPr>
          <p:cNvSpPr/>
          <p:nvPr/>
        </p:nvSpPr>
        <p:spPr>
          <a:xfrm>
            <a:off x="302878" y="1143865"/>
            <a:ext cx="6513415" cy="5495060"/>
          </a:xfrm>
          <a:prstGeom prst="rect">
            <a:avLst/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/>
              <p:nvPr/>
            </p:nvSpPr>
            <p:spPr>
              <a:xfrm>
                <a:off x="349212" y="1059816"/>
                <a:ext cx="6428588" cy="530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树 </a:t>
                </a:r>
                <a:r>
                  <a:rPr lang="en-US" altLang="zh-CN" sz="2800" b="1" dirty="0">
                    <a:ea typeface="微软雅黑" panose="020B0503020204020204" pitchFamily="34" charset="-122"/>
                  </a:rPr>
                  <a:t>(</a:t>
                </a:r>
                <a:r>
                  <a:rPr lang="en-US" sz="2800" b="1" dirty="0">
                    <a:ea typeface="微软雅黑" panose="020B0503020204020204" pitchFamily="34" charset="-122"/>
                  </a:rPr>
                  <a:t>k-dimension tree): </a:t>
                </a:r>
                <a:r>
                  <a:rPr lang="zh-CN" altLang="en-US" sz="2000" b="1" spc="100" dirty="0">
                    <a:ea typeface="微软雅黑" panose="020B0503020204020204" pitchFamily="34" charset="-122"/>
                  </a:rPr>
                  <a:t>构造步骤</a:t>
                </a:r>
                <a:endParaRPr lang="en-US" altLang="zh-CN" sz="2000" b="1" spc="100" dirty="0"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spc="100" dirty="0" err="1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000" spc="100" dirty="0">
                    <a:ea typeface="微软雅黑" panose="020B0503020204020204" pitchFamily="34" charset="-122"/>
                  </a:rPr>
                  <a:t>树的构造循环进行以下流程，直至划分的数据子集为一个样本</a:t>
                </a:r>
                <a:endParaRPr lang="en-US" altLang="zh-CN" sz="20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特征索引集合为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1,2,</m:t>
                    </m:r>
                    <m:r>
                      <a:rPr lang="en-US" altLang="zh-CN" sz="2000" i="1" spc="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000" spc="100" dirty="0">
                    <a:ea typeface="微软雅黑" panose="020B0503020204020204" pitchFamily="34" charset="-122"/>
                  </a:rPr>
                  <a:t>中选择方差最大的特征，索引为</a:t>
                </a:r>
                <a14:m>
                  <m:oMath xmlns:m="http://schemas.openxmlformats.org/officeDocument/2006/math"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000" spc="100" dirty="0">
                    <a:ea typeface="微软雅黑" panose="020B0503020204020204" pitchFamily="34" charset="-122"/>
                  </a:rPr>
                  <a:t>，在该特征或维度选择中位数对训练数据进行切分，得到两个子数据集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选择一个点为节点。两个子数据集将分别用于构建左子节点和右子节点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对切分后的两个子集合重复（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spc="100" dirty="0">
                    <a:ea typeface="微软雅黑" panose="020B0503020204020204" pitchFamily="34" charset="-122"/>
                  </a:rPr>
                  <a:t>）步骤的过程，直至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2" y="1059816"/>
                <a:ext cx="6428588" cy="5306196"/>
              </a:xfrm>
              <a:prstGeom prst="rect">
                <a:avLst/>
              </a:prstGeom>
              <a:blipFill>
                <a:blip r:embed="rId2"/>
                <a:stretch>
                  <a:fillRect l="-1896" r="-758" b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910A5E3F-6F59-413E-A673-D0FA344BAF6D}"/>
              </a:ext>
            </a:extLst>
          </p:cNvPr>
          <p:cNvSpPr/>
          <p:nvPr/>
        </p:nvSpPr>
        <p:spPr>
          <a:xfrm>
            <a:off x="8987632" y="3331997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6109A0F-D566-4B5E-BACC-90A757DBC0DB}"/>
              </a:ext>
            </a:extLst>
          </p:cNvPr>
          <p:cNvCxnSpPr>
            <a:cxnSpLocks/>
            <a:stCxn id="3" idx="3"/>
            <a:endCxn id="18" idx="0"/>
          </p:cNvCxnSpPr>
          <p:nvPr/>
        </p:nvCxnSpPr>
        <p:spPr>
          <a:xfrm flipH="1">
            <a:off x="8407403" y="3855226"/>
            <a:ext cx="737948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580B4-FCBD-4A78-8618-BB5ACAD9D0CA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FD9FC1-34A5-41F3-9FB3-2C27F10F254F}"/>
                  </a:ext>
                </a:extLst>
              </p:cNvPr>
              <p:cNvSpPr/>
              <p:nvPr/>
            </p:nvSpPr>
            <p:spPr>
              <a:xfrm>
                <a:off x="7136697" y="1118013"/>
                <a:ext cx="5176829" cy="1890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spc="100" dirty="0">
                    <a:ea typeface="微软雅黑" panose="020B0503020204020204" pitchFamily="34" charset="-122"/>
                  </a:rPr>
                  <a:t>(0,3) , (4,5), (5,4)</a:t>
                </a:r>
                <a:endParaRPr lang="en-US" altLang="zh-CN" sz="2000" i="1" spc="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={1}</m:t>
                    </m:r>
                  </m:oMath>
                </a14:m>
                <a:endParaRPr lang="en-US" altLang="zh-CN" sz="20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第一个维度中位数是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4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={}</m:t>
                    </m:r>
                  </m:oMath>
                </a14:m>
                <a:endParaRPr lang="en-US" altLang="zh-CN" sz="2000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FD9FC1-34A5-41F3-9FB3-2C27F10F2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697" y="1118013"/>
                <a:ext cx="5176829" cy="1890518"/>
              </a:xfrm>
              <a:prstGeom prst="rect">
                <a:avLst/>
              </a:prstGeom>
              <a:blipFill>
                <a:blip r:embed="rId3"/>
                <a:stretch>
                  <a:fillRect l="-1060" b="-3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375CD65-1B5B-4DAB-B504-6E650133ABF1}"/>
              </a:ext>
            </a:extLst>
          </p:cNvPr>
          <p:cNvCxnSpPr>
            <a:cxnSpLocks/>
            <a:stCxn id="3" idx="5"/>
            <a:endCxn id="32" idx="0"/>
          </p:cNvCxnSpPr>
          <p:nvPr/>
        </p:nvCxnSpPr>
        <p:spPr>
          <a:xfrm>
            <a:off x="9906888" y="3855226"/>
            <a:ext cx="783747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65F42FA-698B-4AA3-9E9E-9F2A9599F6BE}"/>
              </a:ext>
            </a:extLst>
          </p:cNvPr>
          <p:cNvSpPr/>
          <p:nvPr/>
        </p:nvSpPr>
        <p:spPr>
          <a:xfrm>
            <a:off x="7030669" y="5914155"/>
            <a:ext cx="872425" cy="63898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DAEC1D0-970D-4638-9F14-B2EE131EB34F}"/>
              </a:ext>
            </a:extLst>
          </p:cNvPr>
          <p:cNvSpPr/>
          <p:nvPr/>
        </p:nvSpPr>
        <p:spPr>
          <a:xfrm>
            <a:off x="7868915" y="4635315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,1)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48AEE1D-91F1-484A-AD9C-4B8DDDD6A194}"/>
              </a:ext>
            </a:extLst>
          </p:cNvPr>
          <p:cNvCxnSpPr>
            <a:cxnSpLocks/>
            <a:stCxn id="18" idx="4"/>
            <a:endCxn id="17" idx="0"/>
          </p:cNvCxnSpPr>
          <p:nvPr/>
        </p:nvCxnSpPr>
        <p:spPr>
          <a:xfrm flipH="1">
            <a:off x="7466882" y="5248316"/>
            <a:ext cx="940521" cy="6658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14C347E-F6F6-4D5C-824E-3FE2AEEBD571}"/>
              </a:ext>
            </a:extLst>
          </p:cNvPr>
          <p:cNvCxnSpPr>
            <a:cxnSpLocks/>
            <a:stCxn id="18" idx="4"/>
            <a:endCxn id="21" idx="0"/>
          </p:cNvCxnSpPr>
          <p:nvPr/>
        </p:nvCxnSpPr>
        <p:spPr>
          <a:xfrm>
            <a:off x="8407403" y="5248316"/>
            <a:ext cx="357376" cy="6658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A7C777A-DDE6-48BC-B6A5-0ED360C3C8DF}"/>
              </a:ext>
            </a:extLst>
          </p:cNvPr>
          <p:cNvSpPr/>
          <p:nvPr/>
        </p:nvSpPr>
        <p:spPr>
          <a:xfrm>
            <a:off x="8328566" y="5914155"/>
            <a:ext cx="872425" cy="63898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(3,0)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7D06C3D-3A1A-4DC4-92D4-A332A26AA299}"/>
                  </a:ext>
                </a:extLst>
              </p:cNvPr>
              <p:cNvSpPr/>
              <p:nvPr/>
            </p:nvSpPr>
            <p:spPr>
              <a:xfrm>
                <a:off x="6928247" y="5248316"/>
                <a:ext cx="92204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={}</m:t>
                      </m:r>
                    </m:oMath>
                  </m:oMathPara>
                </a14:m>
                <a:endParaRPr lang="en-US" altLang="zh-CN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7D06C3D-3A1A-4DC4-92D4-A332A26AA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247" y="5248316"/>
                <a:ext cx="922047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7C3AD45-5983-420D-8958-46DE83B9FF2C}"/>
                  </a:ext>
                </a:extLst>
              </p:cNvPr>
              <p:cNvSpPr/>
              <p:nvPr/>
            </p:nvSpPr>
            <p:spPr>
              <a:xfrm>
                <a:off x="8592114" y="5242233"/>
                <a:ext cx="92204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={}</m:t>
                      </m:r>
                    </m:oMath>
                  </m:oMathPara>
                </a14:m>
                <a:endParaRPr lang="en-US" altLang="zh-CN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7C3AD45-5983-420D-8958-46DE83B9F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114" y="5242233"/>
                <a:ext cx="92204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58CA4AAF-A873-4495-AF1A-2104998DC241}"/>
              </a:ext>
            </a:extLst>
          </p:cNvPr>
          <p:cNvSpPr/>
          <p:nvPr/>
        </p:nvSpPr>
        <p:spPr>
          <a:xfrm>
            <a:off x="10152147" y="4635315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4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,5)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AE3CB78-2CF7-447E-BDE5-BC1A419D1850}"/>
              </a:ext>
            </a:extLst>
          </p:cNvPr>
          <p:cNvSpPr/>
          <p:nvPr/>
        </p:nvSpPr>
        <p:spPr>
          <a:xfrm>
            <a:off x="9626463" y="5914155"/>
            <a:ext cx="868680" cy="63898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(0,3)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3FE7269-A903-4CD3-8705-288B2959CF36}"/>
              </a:ext>
            </a:extLst>
          </p:cNvPr>
          <p:cNvSpPr/>
          <p:nvPr/>
        </p:nvSpPr>
        <p:spPr>
          <a:xfrm>
            <a:off x="10920616" y="5895248"/>
            <a:ext cx="868680" cy="63898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(5,4)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7A34F1B-D073-4732-AA31-F1B4B1E2966D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 flipH="1">
            <a:off x="10060803" y="5248316"/>
            <a:ext cx="629832" cy="6658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970B622-7265-4A3C-92EA-AE2A1945C9FF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>
            <a:off x="10690635" y="5248316"/>
            <a:ext cx="664321" cy="6469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053A477-C04A-4B8A-A131-4FE6AB16F185}"/>
                  </a:ext>
                </a:extLst>
              </p:cNvPr>
              <p:cNvSpPr/>
              <p:nvPr/>
            </p:nvSpPr>
            <p:spPr>
              <a:xfrm>
                <a:off x="9524735" y="5242233"/>
                <a:ext cx="92204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={}</m:t>
                      </m:r>
                    </m:oMath>
                  </m:oMathPara>
                </a14:m>
                <a:endParaRPr lang="en-US" altLang="zh-CN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053A477-C04A-4B8A-A131-4FE6AB16F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735" y="5242233"/>
                <a:ext cx="922047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A83D88C-A2EB-46A0-B6B3-C6BEF556B96C}"/>
                  </a:ext>
                </a:extLst>
              </p:cNvPr>
              <p:cNvSpPr/>
              <p:nvPr/>
            </p:nvSpPr>
            <p:spPr>
              <a:xfrm>
                <a:off x="10943730" y="5274587"/>
                <a:ext cx="92204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spc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={}</m:t>
                      </m:r>
                    </m:oMath>
                  </m:oMathPara>
                </a14:m>
                <a:endParaRPr lang="en-US" altLang="zh-CN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A83D88C-A2EB-46A0-B6B3-C6BEF556B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730" y="5274587"/>
                <a:ext cx="922047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D073606-A8DC-432D-A724-E53305F0357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619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3EE6F67-FE9D-40CD-8B7A-5C872E82289A}"/>
              </a:ext>
            </a:extLst>
          </p:cNvPr>
          <p:cNvSpPr/>
          <p:nvPr/>
        </p:nvSpPr>
        <p:spPr>
          <a:xfrm>
            <a:off x="302878" y="1143865"/>
            <a:ext cx="6513415" cy="5495060"/>
          </a:xfrm>
          <a:prstGeom prst="rect">
            <a:avLst/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/>
              <p:nvPr/>
            </p:nvSpPr>
            <p:spPr>
              <a:xfrm>
                <a:off x="349212" y="1059816"/>
                <a:ext cx="6428588" cy="530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树 </a:t>
                </a:r>
                <a:r>
                  <a:rPr lang="en-US" altLang="zh-CN" sz="2800" b="1" dirty="0">
                    <a:ea typeface="微软雅黑" panose="020B0503020204020204" pitchFamily="34" charset="-122"/>
                  </a:rPr>
                  <a:t>(</a:t>
                </a:r>
                <a:r>
                  <a:rPr lang="en-US" sz="2800" b="1" dirty="0">
                    <a:ea typeface="微软雅黑" panose="020B0503020204020204" pitchFamily="34" charset="-122"/>
                  </a:rPr>
                  <a:t>k-dimension tree): </a:t>
                </a:r>
                <a:r>
                  <a:rPr lang="zh-CN" altLang="en-US" sz="2000" b="1" spc="100" dirty="0">
                    <a:ea typeface="微软雅黑" panose="020B0503020204020204" pitchFamily="34" charset="-122"/>
                  </a:rPr>
                  <a:t>构造步骤</a:t>
                </a:r>
                <a:endParaRPr lang="en-US" altLang="zh-CN" sz="2000" b="1" spc="100" dirty="0"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spc="100" dirty="0" err="1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000" spc="100" dirty="0">
                    <a:ea typeface="微软雅黑" panose="020B0503020204020204" pitchFamily="34" charset="-122"/>
                  </a:rPr>
                  <a:t>树的构造循环进行以下流程，直至划分的数据子集为一个样本</a:t>
                </a:r>
                <a:endParaRPr lang="en-US" altLang="zh-CN" sz="20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特征索引集合为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1,2,</m:t>
                    </m:r>
                    <m:r>
                      <a:rPr lang="en-US" altLang="zh-CN" sz="2000" i="1" spc="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000" spc="100" dirty="0">
                    <a:ea typeface="微软雅黑" panose="020B0503020204020204" pitchFamily="34" charset="-122"/>
                  </a:rPr>
                  <a:t>中选择方差最大的特征，索引为</a:t>
                </a:r>
                <a14:m>
                  <m:oMath xmlns:m="http://schemas.openxmlformats.org/officeDocument/2006/math"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000" spc="100" dirty="0">
                    <a:ea typeface="微软雅黑" panose="020B0503020204020204" pitchFamily="34" charset="-122"/>
                  </a:rPr>
                  <a:t>，在该特征或维度选择中位数对训练数据进行切分，得到两个子数据集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选择一个点为节点。两个子数据集将分别用于构建左子节点和右子节点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对切分后的两个子集合重复（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spc="100" dirty="0">
                    <a:ea typeface="微软雅黑" panose="020B0503020204020204" pitchFamily="34" charset="-122"/>
                  </a:rPr>
                  <a:t>）步骤的过程，直至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000" spc="100" dirty="0"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2" y="1059816"/>
                <a:ext cx="6428588" cy="5306196"/>
              </a:xfrm>
              <a:prstGeom prst="rect">
                <a:avLst/>
              </a:prstGeom>
              <a:blipFill>
                <a:blip r:embed="rId2"/>
                <a:stretch>
                  <a:fillRect l="-1896" r="-758" b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910A5E3F-6F59-413E-A673-D0FA344BAF6D}"/>
              </a:ext>
            </a:extLst>
          </p:cNvPr>
          <p:cNvSpPr/>
          <p:nvPr/>
        </p:nvSpPr>
        <p:spPr>
          <a:xfrm>
            <a:off x="8987632" y="3331997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6109A0F-D566-4B5E-BACC-90A757DBC0DB}"/>
              </a:ext>
            </a:extLst>
          </p:cNvPr>
          <p:cNvCxnSpPr>
            <a:cxnSpLocks/>
            <a:stCxn id="3" idx="3"/>
            <a:endCxn id="18" idx="0"/>
          </p:cNvCxnSpPr>
          <p:nvPr/>
        </p:nvCxnSpPr>
        <p:spPr>
          <a:xfrm flipH="1">
            <a:off x="8407403" y="3855226"/>
            <a:ext cx="737948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580B4-FCBD-4A78-8618-BB5ACAD9D0CA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FD9FC1-34A5-41F3-9FB3-2C27F10F254F}"/>
                  </a:ext>
                </a:extLst>
              </p:cNvPr>
              <p:cNvSpPr/>
              <p:nvPr/>
            </p:nvSpPr>
            <p:spPr>
              <a:xfrm>
                <a:off x="7136697" y="1118013"/>
                <a:ext cx="5176829" cy="1890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spc="100" dirty="0">
                    <a:ea typeface="微软雅黑" panose="020B0503020204020204" pitchFamily="34" charset="-122"/>
                  </a:rPr>
                  <a:t>(0,3) , (4,5), (5,4)</a:t>
                </a:r>
                <a:endParaRPr lang="en-US" altLang="zh-CN" sz="2000" i="1" spc="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={1}</m:t>
                    </m:r>
                  </m:oMath>
                </a14:m>
                <a:endParaRPr lang="en-US" altLang="zh-CN" sz="2000" spc="100" dirty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spc="100" dirty="0">
                    <a:ea typeface="微软雅黑" panose="020B0503020204020204" pitchFamily="34" charset="-122"/>
                  </a:rPr>
                  <a:t>第一个维度中位数是</a:t>
                </a:r>
                <a:r>
                  <a:rPr lang="en-US" altLang="zh-CN" sz="2000" spc="100" dirty="0">
                    <a:ea typeface="微软雅黑" panose="020B0503020204020204" pitchFamily="34" charset="-122"/>
                  </a:rPr>
                  <a:t>4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pc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={}</m:t>
                    </m:r>
                  </m:oMath>
                </a14:m>
                <a:endParaRPr lang="en-US" altLang="zh-CN" sz="2000" spc="1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FD9FC1-34A5-41F3-9FB3-2C27F10F2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697" y="1118013"/>
                <a:ext cx="5176829" cy="1890518"/>
              </a:xfrm>
              <a:prstGeom prst="rect">
                <a:avLst/>
              </a:prstGeom>
              <a:blipFill>
                <a:blip r:embed="rId3"/>
                <a:stretch>
                  <a:fillRect l="-1060" b="-3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375CD65-1B5B-4DAB-B504-6E650133ABF1}"/>
              </a:ext>
            </a:extLst>
          </p:cNvPr>
          <p:cNvCxnSpPr>
            <a:cxnSpLocks/>
            <a:stCxn id="3" idx="5"/>
            <a:endCxn id="32" idx="0"/>
          </p:cNvCxnSpPr>
          <p:nvPr/>
        </p:nvCxnSpPr>
        <p:spPr>
          <a:xfrm>
            <a:off x="9906888" y="3855226"/>
            <a:ext cx="783747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BDAEC1D0-970D-4638-9F14-B2EE131EB34F}"/>
              </a:ext>
            </a:extLst>
          </p:cNvPr>
          <p:cNvSpPr/>
          <p:nvPr/>
        </p:nvSpPr>
        <p:spPr>
          <a:xfrm>
            <a:off x="7868915" y="4635315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,1)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48AEE1D-91F1-484A-AD9C-4B8DDDD6A194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 flipH="1">
            <a:off x="7466882" y="5248316"/>
            <a:ext cx="940521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14C347E-F6F6-4D5C-824E-3FE2AEEBD571}"/>
              </a:ext>
            </a:extLst>
          </p:cNvPr>
          <p:cNvCxnSpPr>
            <a:cxnSpLocks/>
            <a:stCxn id="18" idx="4"/>
            <a:endCxn id="37" idx="0"/>
          </p:cNvCxnSpPr>
          <p:nvPr/>
        </p:nvCxnSpPr>
        <p:spPr>
          <a:xfrm>
            <a:off x="8407403" y="5248316"/>
            <a:ext cx="424279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58CA4AAF-A873-4495-AF1A-2104998DC241}"/>
              </a:ext>
            </a:extLst>
          </p:cNvPr>
          <p:cNvSpPr/>
          <p:nvPr/>
        </p:nvSpPr>
        <p:spPr>
          <a:xfrm>
            <a:off x="10152147" y="4635315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4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,5)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7A34F1B-D073-4732-AA31-F1B4B1E2966D}"/>
              </a:ext>
            </a:extLst>
          </p:cNvPr>
          <p:cNvCxnSpPr>
            <a:cxnSpLocks/>
            <a:stCxn id="32" idx="4"/>
            <a:endCxn id="39" idx="0"/>
          </p:cNvCxnSpPr>
          <p:nvPr/>
        </p:nvCxnSpPr>
        <p:spPr>
          <a:xfrm flipH="1">
            <a:off x="10196482" y="5248316"/>
            <a:ext cx="494153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970B622-7265-4A3C-92EA-AE2A1945C9FF}"/>
              </a:ext>
            </a:extLst>
          </p:cNvPr>
          <p:cNvCxnSpPr>
            <a:cxnSpLocks/>
            <a:stCxn id="32" idx="4"/>
            <a:endCxn id="40" idx="0"/>
          </p:cNvCxnSpPr>
          <p:nvPr/>
        </p:nvCxnSpPr>
        <p:spPr>
          <a:xfrm>
            <a:off x="10690635" y="5248316"/>
            <a:ext cx="870648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69ECBE9E-B1A4-479E-B606-4AE37727C6F7}"/>
              </a:ext>
            </a:extLst>
          </p:cNvPr>
          <p:cNvSpPr/>
          <p:nvPr/>
        </p:nvSpPr>
        <p:spPr>
          <a:xfrm>
            <a:off x="6928394" y="5940138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6D4C9C4-B434-46EC-90DC-B05B66E2B4B4}"/>
              </a:ext>
            </a:extLst>
          </p:cNvPr>
          <p:cNvSpPr/>
          <p:nvPr/>
        </p:nvSpPr>
        <p:spPr>
          <a:xfrm>
            <a:off x="8293194" y="5940138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(3,0)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926266F-8542-4250-800B-5BA897C9C543}"/>
              </a:ext>
            </a:extLst>
          </p:cNvPr>
          <p:cNvSpPr/>
          <p:nvPr/>
        </p:nvSpPr>
        <p:spPr>
          <a:xfrm>
            <a:off x="9657994" y="5940138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(0,3)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15037C8-961F-4014-A43E-00BC4F6B7DA8}"/>
              </a:ext>
            </a:extLst>
          </p:cNvPr>
          <p:cNvSpPr/>
          <p:nvPr/>
        </p:nvSpPr>
        <p:spPr>
          <a:xfrm>
            <a:off x="11022795" y="5940138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(5,4)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5987D7C-87A9-4340-AEEC-F4CDB671C68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42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7803F4D-B320-42DE-A850-0F2ACC831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67282"/>
              </p:ext>
            </p:extLst>
          </p:nvPr>
        </p:nvGraphicFramePr>
        <p:xfrm>
          <a:off x="6866705" y="1630504"/>
          <a:ext cx="4464205" cy="4465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2841">
                  <a:extLst>
                    <a:ext uri="{9D8B030D-6E8A-4147-A177-3AD203B41FA5}">
                      <a16:colId xmlns:a16="http://schemas.microsoft.com/office/drawing/2014/main" val="349870302"/>
                    </a:ext>
                  </a:extLst>
                </a:gridCol>
                <a:gridCol w="892841">
                  <a:extLst>
                    <a:ext uri="{9D8B030D-6E8A-4147-A177-3AD203B41FA5}">
                      <a16:colId xmlns:a16="http://schemas.microsoft.com/office/drawing/2014/main" val="1133772950"/>
                    </a:ext>
                  </a:extLst>
                </a:gridCol>
                <a:gridCol w="892841">
                  <a:extLst>
                    <a:ext uri="{9D8B030D-6E8A-4147-A177-3AD203B41FA5}">
                      <a16:colId xmlns:a16="http://schemas.microsoft.com/office/drawing/2014/main" val="1428765322"/>
                    </a:ext>
                  </a:extLst>
                </a:gridCol>
                <a:gridCol w="892841">
                  <a:extLst>
                    <a:ext uri="{9D8B030D-6E8A-4147-A177-3AD203B41FA5}">
                      <a16:colId xmlns:a16="http://schemas.microsoft.com/office/drawing/2014/main" val="708684891"/>
                    </a:ext>
                  </a:extLst>
                </a:gridCol>
                <a:gridCol w="892841">
                  <a:extLst>
                    <a:ext uri="{9D8B030D-6E8A-4147-A177-3AD203B41FA5}">
                      <a16:colId xmlns:a16="http://schemas.microsoft.com/office/drawing/2014/main" val="988626951"/>
                    </a:ext>
                  </a:extLst>
                </a:gridCol>
              </a:tblGrid>
              <a:tr h="8930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267369"/>
                  </a:ext>
                </a:extLst>
              </a:tr>
              <a:tr h="8930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65378"/>
                  </a:ext>
                </a:extLst>
              </a:tr>
              <a:tr h="8930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032181"/>
                  </a:ext>
                </a:extLst>
              </a:tr>
              <a:tr h="89309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859365"/>
                  </a:ext>
                </a:extLst>
              </a:tr>
              <a:tr h="8930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59552"/>
                  </a:ext>
                </a:extLst>
              </a:tr>
            </a:tbl>
          </a:graphicData>
        </a:graphic>
      </p:graphicFrame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6E8407E-3647-4055-B4CF-1957084A6BF7}"/>
              </a:ext>
            </a:extLst>
          </p:cNvPr>
          <p:cNvCxnSpPr>
            <a:cxnSpLocks/>
          </p:cNvCxnSpPr>
          <p:nvPr/>
        </p:nvCxnSpPr>
        <p:spPr>
          <a:xfrm flipH="1" flipV="1">
            <a:off x="8648700" y="4324351"/>
            <a:ext cx="3053" cy="1761278"/>
          </a:xfrm>
          <a:prstGeom prst="line">
            <a:avLst/>
          </a:prstGeom>
          <a:ln w="38100">
            <a:solidFill>
              <a:srgbClr val="00B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1C51CBB-F495-445E-B2D4-D9247F292A35}"/>
              </a:ext>
            </a:extLst>
          </p:cNvPr>
          <p:cNvCxnSpPr>
            <a:cxnSpLocks/>
          </p:cNvCxnSpPr>
          <p:nvPr/>
        </p:nvCxnSpPr>
        <p:spPr>
          <a:xfrm flipV="1">
            <a:off x="10432928" y="1592051"/>
            <a:ext cx="0" cy="271900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E1784B6-D270-4C9C-A11E-42739680C1CC}"/>
              </a:ext>
            </a:extLst>
          </p:cNvPr>
          <p:cNvCxnSpPr>
            <a:cxnSpLocks/>
          </p:cNvCxnSpPr>
          <p:nvPr/>
        </p:nvCxnSpPr>
        <p:spPr>
          <a:xfrm flipH="1">
            <a:off x="6866705" y="4311056"/>
            <a:ext cx="4473211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580B4-FCBD-4A78-8618-BB5ACAD9D0CA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FD9FC1-34A5-41F3-9FB3-2C27F10F254F}"/>
              </a:ext>
            </a:extLst>
          </p:cNvPr>
          <p:cNvSpPr/>
          <p:nvPr/>
        </p:nvSpPr>
        <p:spPr>
          <a:xfrm>
            <a:off x="504778" y="1193284"/>
            <a:ext cx="5800771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spc="100" dirty="0">
                <a:ea typeface="微软雅黑" panose="020B0503020204020204" pitchFamily="34" charset="-122"/>
              </a:rPr>
              <a:t>(0,3) ,(1,0) ,(1,2), (2,1), (3,0), (4,5), (5,4)</a:t>
            </a:r>
            <a:endParaRPr lang="en-US" altLang="zh-CN" sz="2400" i="1" spc="1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E576A3B-69E8-4E95-ABBF-9C043710A351}"/>
              </a:ext>
            </a:extLst>
          </p:cNvPr>
          <p:cNvSpPr>
            <a:spLocks noChangeAspect="1"/>
          </p:cNvSpPr>
          <p:nvPr/>
        </p:nvSpPr>
        <p:spPr>
          <a:xfrm>
            <a:off x="7664963" y="4219616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7A2E96-2A30-46B9-8B60-EF34361264F7}"/>
              </a:ext>
            </a:extLst>
          </p:cNvPr>
          <p:cNvSpPr>
            <a:spLocks noChangeAspect="1"/>
          </p:cNvSpPr>
          <p:nvPr/>
        </p:nvSpPr>
        <p:spPr>
          <a:xfrm>
            <a:off x="8560313" y="5116973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FD8E9AB-E4DC-4203-9AA4-B1DD3937800F}"/>
              </a:ext>
            </a:extLst>
          </p:cNvPr>
          <p:cNvSpPr>
            <a:spLocks noChangeAspect="1"/>
          </p:cNvSpPr>
          <p:nvPr/>
        </p:nvSpPr>
        <p:spPr>
          <a:xfrm>
            <a:off x="7664963" y="6004559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19B6B89-8C16-4982-8986-7DC287352755}"/>
              </a:ext>
            </a:extLst>
          </p:cNvPr>
          <p:cNvSpPr>
            <a:spLocks noChangeAspect="1"/>
          </p:cNvSpPr>
          <p:nvPr/>
        </p:nvSpPr>
        <p:spPr>
          <a:xfrm>
            <a:off x="9449290" y="5994189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A2A1A00-6DBC-40CF-B3D8-7E1D9423BC22}"/>
              </a:ext>
            </a:extLst>
          </p:cNvPr>
          <p:cNvSpPr>
            <a:spLocks noChangeAspect="1"/>
          </p:cNvSpPr>
          <p:nvPr/>
        </p:nvSpPr>
        <p:spPr>
          <a:xfrm>
            <a:off x="10341488" y="1535426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28FF9F1-813F-4254-BFB9-4CD2FD0FCDE8}"/>
              </a:ext>
            </a:extLst>
          </p:cNvPr>
          <p:cNvSpPr/>
          <p:nvPr/>
        </p:nvSpPr>
        <p:spPr>
          <a:xfrm>
            <a:off x="2728713" y="2198522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BE467D6-DC70-435D-B5FF-9F12818A718C}"/>
              </a:ext>
            </a:extLst>
          </p:cNvPr>
          <p:cNvCxnSpPr>
            <a:cxnSpLocks/>
            <a:stCxn id="43" idx="3"/>
            <a:endCxn id="46" idx="0"/>
          </p:cNvCxnSpPr>
          <p:nvPr/>
        </p:nvCxnSpPr>
        <p:spPr>
          <a:xfrm flipH="1">
            <a:off x="2148484" y="2721751"/>
            <a:ext cx="737948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D2881CA-A7A1-46B5-BEBF-DB03DBDD694C}"/>
              </a:ext>
            </a:extLst>
          </p:cNvPr>
          <p:cNvCxnSpPr>
            <a:cxnSpLocks/>
            <a:stCxn id="43" idx="5"/>
            <a:endCxn id="49" idx="0"/>
          </p:cNvCxnSpPr>
          <p:nvPr/>
        </p:nvCxnSpPr>
        <p:spPr>
          <a:xfrm>
            <a:off x="3647969" y="2721751"/>
            <a:ext cx="783747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5A475BA9-44B2-46C5-B4DA-5A82200381F1}"/>
              </a:ext>
            </a:extLst>
          </p:cNvPr>
          <p:cNvSpPr/>
          <p:nvPr/>
        </p:nvSpPr>
        <p:spPr>
          <a:xfrm>
            <a:off x="1609996" y="3501840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,1)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3303055-E857-4859-A64F-7A60F8318E1C}"/>
              </a:ext>
            </a:extLst>
          </p:cNvPr>
          <p:cNvCxnSpPr>
            <a:cxnSpLocks/>
            <a:stCxn id="46" idx="4"/>
            <a:endCxn id="52" idx="0"/>
          </p:cNvCxnSpPr>
          <p:nvPr/>
        </p:nvCxnSpPr>
        <p:spPr>
          <a:xfrm flipH="1">
            <a:off x="1207963" y="4114841"/>
            <a:ext cx="940521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E0D02AF-BF97-4798-9FAE-2F42B933E26D}"/>
              </a:ext>
            </a:extLst>
          </p:cNvPr>
          <p:cNvCxnSpPr>
            <a:cxnSpLocks/>
            <a:stCxn id="46" idx="4"/>
            <a:endCxn id="53" idx="0"/>
          </p:cNvCxnSpPr>
          <p:nvPr/>
        </p:nvCxnSpPr>
        <p:spPr>
          <a:xfrm>
            <a:off x="2148484" y="4114841"/>
            <a:ext cx="424279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E8919E38-84C3-4601-BA78-805DBAAFE728}"/>
              </a:ext>
            </a:extLst>
          </p:cNvPr>
          <p:cNvSpPr/>
          <p:nvPr/>
        </p:nvSpPr>
        <p:spPr>
          <a:xfrm>
            <a:off x="3893228" y="3501840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4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,5)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06CA9D1-6D29-47D6-9F91-A602873ED353}"/>
              </a:ext>
            </a:extLst>
          </p:cNvPr>
          <p:cNvCxnSpPr>
            <a:cxnSpLocks/>
            <a:stCxn id="49" idx="4"/>
            <a:endCxn id="54" idx="0"/>
          </p:cNvCxnSpPr>
          <p:nvPr/>
        </p:nvCxnSpPr>
        <p:spPr>
          <a:xfrm flipH="1">
            <a:off x="3937563" y="4114841"/>
            <a:ext cx="494153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1FB1E32-8563-434A-8788-E4DCB75DB213}"/>
              </a:ext>
            </a:extLst>
          </p:cNvPr>
          <p:cNvCxnSpPr>
            <a:cxnSpLocks/>
            <a:stCxn id="49" idx="4"/>
            <a:endCxn id="55" idx="0"/>
          </p:cNvCxnSpPr>
          <p:nvPr/>
        </p:nvCxnSpPr>
        <p:spPr>
          <a:xfrm>
            <a:off x="4431716" y="4114841"/>
            <a:ext cx="870648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A8A703AC-B699-4EDB-816C-EA97BA66F5CA}"/>
              </a:ext>
            </a:extLst>
          </p:cNvPr>
          <p:cNvSpPr/>
          <p:nvPr/>
        </p:nvSpPr>
        <p:spPr>
          <a:xfrm>
            <a:off x="669475" y="4806663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6850FAB-8F8C-45BE-B2A7-6BAEA2393E69}"/>
              </a:ext>
            </a:extLst>
          </p:cNvPr>
          <p:cNvSpPr/>
          <p:nvPr/>
        </p:nvSpPr>
        <p:spPr>
          <a:xfrm>
            <a:off x="2034275" y="4806663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(3,0)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B341CC19-27B8-42E8-8BAF-353CB646864D}"/>
              </a:ext>
            </a:extLst>
          </p:cNvPr>
          <p:cNvSpPr/>
          <p:nvPr/>
        </p:nvSpPr>
        <p:spPr>
          <a:xfrm>
            <a:off x="3399075" y="4806663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(0,3)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178636A-FF9B-4A01-9F46-57C96AC10CDD}"/>
              </a:ext>
            </a:extLst>
          </p:cNvPr>
          <p:cNvSpPr/>
          <p:nvPr/>
        </p:nvSpPr>
        <p:spPr>
          <a:xfrm>
            <a:off x="4763876" y="4806663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(5,4)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767F5A2-7383-4A15-8813-29FEF2E0DFEC}"/>
              </a:ext>
            </a:extLst>
          </p:cNvPr>
          <p:cNvSpPr>
            <a:spLocks noChangeAspect="1"/>
          </p:cNvSpPr>
          <p:nvPr/>
        </p:nvSpPr>
        <p:spPr>
          <a:xfrm>
            <a:off x="11239470" y="241358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E9B5D62-3470-44CA-B3C5-5588629F159C}"/>
              </a:ext>
            </a:extLst>
          </p:cNvPr>
          <p:cNvSpPr>
            <a:spLocks noChangeAspect="1"/>
          </p:cNvSpPr>
          <p:nvPr/>
        </p:nvSpPr>
        <p:spPr>
          <a:xfrm>
            <a:off x="6784271" y="3328035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60D6A23-413E-44D2-877F-53B8F5ED85C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63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/>
              <p:nvPr/>
            </p:nvSpPr>
            <p:spPr>
              <a:xfrm>
                <a:off x="740185" y="1351453"/>
                <a:ext cx="10685197" cy="3449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树 </a:t>
                </a:r>
                <a:r>
                  <a:rPr lang="en-US" altLang="zh-CN" sz="2800" b="1" dirty="0">
                    <a:ea typeface="微软雅黑" panose="020B0503020204020204" pitchFamily="34" charset="-122"/>
                  </a:rPr>
                  <a:t>(</a:t>
                </a:r>
                <a:r>
                  <a:rPr lang="en-US" sz="2800" b="1" dirty="0">
                    <a:ea typeface="微软雅黑" panose="020B0503020204020204" pitchFamily="34" charset="-122"/>
                  </a:rPr>
                  <a:t>k-dimension tree):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spc="100" dirty="0">
                    <a:ea typeface="微软雅黑" panose="020B0503020204020204" pitchFamily="34" charset="-122"/>
                  </a:rPr>
                  <a:t>搜索最近点步骤</a:t>
                </a:r>
                <a:endParaRPr lang="en-US" altLang="zh-CN" sz="2400" b="1" spc="100" dirty="0"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spc="100" dirty="0">
                    <a:ea typeface="微软雅黑" panose="020B0503020204020204" pitchFamily="34" charset="-122"/>
                  </a:rPr>
                  <a:t>给定一个</a:t>
                </a:r>
                <a:r>
                  <a:rPr lang="en-US" altLang="zh-CN" sz="2400" spc="100" dirty="0" err="1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400" spc="100" dirty="0">
                    <a:ea typeface="微软雅黑" panose="020B0503020204020204" pitchFamily="34" charset="-122"/>
                  </a:rPr>
                  <a:t>树和一个样本输入</a:t>
                </a:r>
                <a14:m>
                  <m:oMath xmlns:m="http://schemas.openxmlformats.org/officeDocument/2006/math">
                    <m:r>
                      <a:rPr lang="en-US" altLang="zh-CN" sz="2400" b="1" i="1" spc="1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2400" spc="100" dirty="0">
                    <a:ea typeface="微软雅黑" panose="020B0503020204020204" pitchFamily="34" charset="-122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pc="100" dirty="0">
                    <a:ea typeface="微软雅黑" panose="020B0503020204020204" pitchFamily="34" charset="-122"/>
                  </a:rPr>
                  <a:t>从</a:t>
                </a:r>
                <a:r>
                  <a:rPr lang="en-US" altLang="zh-CN" sz="2400" spc="100" dirty="0" err="1">
                    <a:ea typeface="微软雅黑" panose="020B0503020204020204" pitchFamily="34" charset="-122"/>
                  </a:rPr>
                  <a:t>kd</a:t>
                </a:r>
                <a:r>
                  <a:rPr lang="zh-CN" altLang="en-US" sz="2400" spc="100" dirty="0">
                    <a:ea typeface="微软雅黑" panose="020B0503020204020204" pitchFamily="34" charset="-122"/>
                  </a:rPr>
                  <a:t>树根节点出发，在指定维上，比较</a:t>
                </a:r>
                <a14:m>
                  <m:oMath xmlns:m="http://schemas.openxmlformats.org/officeDocument/2006/math">
                    <m:r>
                      <a:rPr lang="en-US" altLang="zh-CN" sz="2400" b="1" i="1" spc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2400" spc="100" dirty="0">
                    <a:ea typeface="微软雅黑" panose="020B0503020204020204" pitchFamily="34" charset="-122"/>
                  </a:rPr>
                  <a:t>和节点，直至到达叶子节点</a:t>
                </a:r>
                <a:r>
                  <a:rPr lang="en-US" altLang="zh-CN" sz="24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pc="100" dirty="0">
                    <a:ea typeface="微软雅黑" panose="020B0503020204020204" pitchFamily="34" charset="-122"/>
                  </a:rPr>
                  <a:t>从叶子节点，反向返回根节点，将遇到的节点存储在集合</a:t>
                </a:r>
                <a14:m>
                  <m:oMath xmlns:m="http://schemas.openxmlformats.org/officeDocument/2006/math">
                    <m:r>
                      <a:rPr lang="en-US" altLang="zh-CN" sz="2400" b="0" i="1" spc="1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lang="zh-CN" altLang="en-US" sz="2400" spc="100" dirty="0">
                    <a:ea typeface="微软雅黑" panose="020B0503020204020204" pitchFamily="34" charset="-122"/>
                  </a:rPr>
                  <a:t>中</a:t>
                </a:r>
                <a:r>
                  <a:rPr lang="en-US" altLang="zh-CN" sz="2400" spc="100" dirty="0">
                    <a:ea typeface="微软雅黑" panose="020B0503020204020204" pitchFamily="34" charset="-122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pc="100" dirty="0">
                    <a:ea typeface="微软雅黑" panose="020B0503020204020204" pitchFamily="34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400" b="1" i="1" spc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2400" spc="100" dirty="0">
                    <a:ea typeface="微软雅黑" panose="020B0503020204020204" pitchFamily="34" charset="-122"/>
                  </a:rPr>
                  <a:t>与集合</a:t>
                </a:r>
                <a14:m>
                  <m:oMath xmlns:m="http://schemas.openxmlformats.org/officeDocument/2006/math">
                    <m:r>
                      <a:rPr lang="en-US" altLang="zh-CN" sz="2400" i="1" spc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lang="zh-CN" altLang="en-US" sz="2400" spc="100" dirty="0">
                    <a:ea typeface="微软雅黑" panose="020B0503020204020204" pitchFamily="34" charset="-122"/>
                  </a:rPr>
                  <a:t>中样本的距离，并选择距离最近的训练样本</a:t>
                </a:r>
                <a:r>
                  <a:rPr lang="en-US" altLang="zh-CN" sz="2400" spc="100" dirty="0"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028CC1-A6F2-4B6D-A070-2E6D88B7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85" y="1351453"/>
                <a:ext cx="10685197" cy="3449662"/>
              </a:xfrm>
              <a:prstGeom prst="rect">
                <a:avLst/>
              </a:prstGeom>
              <a:blipFill>
                <a:blip r:embed="rId2"/>
                <a:stretch>
                  <a:fillRect l="-1141" b="-3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E59580B4-FCBD-4A78-8618-BB5ACAD9D0CA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7398D4-63C0-4CDA-93F9-0FFEFBC21BCD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013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7803F4D-B320-42DE-A850-0F2ACC831E43}"/>
              </a:ext>
            </a:extLst>
          </p:cNvPr>
          <p:cNvGraphicFramePr>
            <a:graphicFrameLocks noGrp="1"/>
          </p:cNvGraphicFramePr>
          <p:nvPr/>
        </p:nvGraphicFramePr>
        <p:xfrm>
          <a:off x="6866705" y="1630504"/>
          <a:ext cx="4464205" cy="4465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2841">
                  <a:extLst>
                    <a:ext uri="{9D8B030D-6E8A-4147-A177-3AD203B41FA5}">
                      <a16:colId xmlns:a16="http://schemas.microsoft.com/office/drawing/2014/main" val="349870302"/>
                    </a:ext>
                  </a:extLst>
                </a:gridCol>
                <a:gridCol w="892841">
                  <a:extLst>
                    <a:ext uri="{9D8B030D-6E8A-4147-A177-3AD203B41FA5}">
                      <a16:colId xmlns:a16="http://schemas.microsoft.com/office/drawing/2014/main" val="1133772950"/>
                    </a:ext>
                  </a:extLst>
                </a:gridCol>
                <a:gridCol w="892841">
                  <a:extLst>
                    <a:ext uri="{9D8B030D-6E8A-4147-A177-3AD203B41FA5}">
                      <a16:colId xmlns:a16="http://schemas.microsoft.com/office/drawing/2014/main" val="1428765322"/>
                    </a:ext>
                  </a:extLst>
                </a:gridCol>
                <a:gridCol w="892841">
                  <a:extLst>
                    <a:ext uri="{9D8B030D-6E8A-4147-A177-3AD203B41FA5}">
                      <a16:colId xmlns:a16="http://schemas.microsoft.com/office/drawing/2014/main" val="708684891"/>
                    </a:ext>
                  </a:extLst>
                </a:gridCol>
                <a:gridCol w="892841">
                  <a:extLst>
                    <a:ext uri="{9D8B030D-6E8A-4147-A177-3AD203B41FA5}">
                      <a16:colId xmlns:a16="http://schemas.microsoft.com/office/drawing/2014/main" val="988626951"/>
                    </a:ext>
                  </a:extLst>
                </a:gridCol>
              </a:tblGrid>
              <a:tr h="8930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267369"/>
                  </a:ext>
                </a:extLst>
              </a:tr>
              <a:tr h="8930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65378"/>
                  </a:ext>
                </a:extLst>
              </a:tr>
              <a:tr h="8930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032181"/>
                  </a:ext>
                </a:extLst>
              </a:tr>
              <a:tr h="8930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859365"/>
                  </a:ext>
                </a:extLst>
              </a:tr>
              <a:tr h="8930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59552"/>
                  </a:ext>
                </a:extLst>
              </a:tr>
            </a:tbl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E91EA87D-392D-4A65-B43E-C14A5306AA8D}"/>
              </a:ext>
            </a:extLst>
          </p:cNvPr>
          <p:cNvSpPr/>
          <p:nvPr/>
        </p:nvSpPr>
        <p:spPr>
          <a:xfrm>
            <a:off x="6866705" y="4292049"/>
            <a:ext cx="1792224" cy="17922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9BF7ABF-82C9-4C13-B1FD-4E04D9DEE5F3}"/>
              </a:ext>
            </a:extLst>
          </p:cNvPr>
          <p:cNvSpPr/>
          <p:nvPr/>
        </p:nvSpPr>
        <p:spPr>
          <a:xfrm rot="2375931">
            <a:off x="1721237" y="1941798"/>
            <a:ext cx="1160706" cy="447738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6E8407E-3647-4055-B4CF-1957084A6BF7}"/>
              </a:ext>
            </a:extLst>
          </p:cNvPr>
          <p:cNvCxnSpPr>
            <a:cxnSpLocks/>
          </p:cNvCxnSpPr>
          <p:nvPr/>
        </p:nvCxnSpPr>
        <p:spPr>
          <a:xfrm flipH="1" flipV="1">
            <a:off x="8648700" y="4324351"/>
            <a:ext cx="3053" cy="1761278"/>
          </a:xfrm>
          <a:prstGeom prst="line">
            <a:avLst/>
          </a:prstGeom>
          <a:ln w="38100">
            <a:solidFill>
              <a:srgbClr val="00B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1C51CBB-F495-445E-B2D4-D9247F292A35}"/>
              </a:ext>
            </a:extLst>
          </p:cNvPr>
          <p:cNvCxnSpPr>
            <a:cxnSpLocks/>
          </p:cNvCxnSpPr>
          <p:nvPr/>
        </p:nvCxnSpPr>
        <p:spPr>
          <a:xfrm flipV="1">
            <a:off x="10432928" y="1592051"/>
            <a:ext cx="0" cy="271900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E1784B6-D270-4C9C-A11E-42739680C1CC}"/>
              </a:ext>
            </a:extLst>
          </p:cNvPr>
          <p:cNvCxnSpPr>
            <a:cxnSpLocks/>
          </p:cNvCxnSpPr>
          <p:nvPr/>
        </p:nvCxnSpPr>
        <p:spPr>
          <a:xfrm flipH="1">
            <a:off x="6866705" y="4311056"/>
            <a:ext cx="4473211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580B4-FCBD-4A78-8618-BB5ACAD9D0CA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FD9FC1-34A5-41F3-9FB3-2C27F10F254F}"/>
              </a:ext>
            </a:extLst>
          </p:cNvPr>
          <p:cNvSpPr/>
          <p:nvPr/>
        </p:nvSpPr>
        <p:spPr>
          <a:xfrm>
            <a:off x="201879" y="1079895"/>
            <a:ext cx="684731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训练样本</a:t>
            </a:r>
            <a:r>
              <a:rPr lang="en-US" altLang="zh-CN" sz="2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(0,3) ,(1,0) ,(1,2), (2,1), (3,0), (4,5), (5,4)</a:t>
            </a:r>
          </a:p>
          <a:p>
            <a:pPr>
              <a:lnSpc>
                <a:spcPct val="150000"/>
              </a:lnSpc>
            </a:pPr>
            <a:r>
              <a:rPr lang="zh-CN" altLang="en-US" sz="2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测试样本（</a:t>
            </a:r>
            <a:r>
              <a:rPr lang="en-US" altLang="zh-CN" sz="2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1,1.8</a:t>
            </a:r>
            <a:r>
              <a:rPr lang="zh-CN" altLang="en-US" sz="2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E576A3B-69E8-4E95-ABBF-9C043710A351}"/>
              </a:ext>
            </a:extLst>
          </p:cNvPr>
          <p:cNvSpPr>
            <a:spLocks noChangeAspect="1"/>
          </p:cNvSpPr>
          <p:nvPr/>
        </p:nvSpPr>
        <p:spPr>
          <a:xfrm>
            <a:off x="7664963" y="4219616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7A2E96-2A30-46B9-8B60-EF34361264F7}"/>
              </a:ext>
            </a:extLst>
          </p:cNvPr>
          <p:cNvSpPr>
            <a:spLocks noChangeAspect="1"/>
          </p:cNvSpPr>
          <p:nvPr/>
        </p:nvSpPr>
        <p:spPr>
          <a:xfrm>
            <a:off x="8560313" y="5116973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FD8E9AB-E4DC-4203-9AA4-B1DD3937800F}"/>
              </a:ext>
            </a:extLst>
          </p:cNvPr>
          <p:cNvSpPr>
            <a:spLocks noChangeAspect="1"/>
          </p:cNvSpPr>
          <p:nvPr/>
        </p:nvSpPr>
        <p:spPr>
          <a:xfrm>
            <a:off x="7664963" y="6004559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19B6B89-8C16-4982-8986-7DC287352755}"/>
              </a:ext>
            </a:extLst>
          </p:cNvPr>
          <p:cNvSpPr>
            <a:spLocks noChangeAspect="1"/>
          </p:cNvSpPr>
          <p:nvPr/>
        </p:nvSpPr>
        <p:spPr>
          <a:xfrm>
            <a:off x="9449290" y="5994189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A2A1A00-6DBC-40CF-B3D8-7E1D9423BC22}"/>
              </a:ext>
            </a:extLst>
          </p:cNvPr>
          <p:cNvSpPr>
            <a:spLocks noChangeAspect="1"/>
          </p:cNvSpPr>
          <p:nvPr/>
        </p:nvSpPr>
        <p:spPr>
          <a:xfrm>
            <a:off x="10341488" y="1535426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28FF9F1-813F-4254-BFB9-4CD2FD0FCDE8}"/>
              </a:ext>
            </a:extLst>
          </p:cNvPr>
          <p:cNvSpPr/>
          <p:nvPr/>
        </p:nvSpPr>
        <p:spPr>
          <a:xfrm>
            <a:off x="2728713" y="2665247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BE467D6-DC70-435D-B5FF-9F12818A718C}"/>
              </a:ext>
            </a:extLst>
          </p:cNvPr>
          <p:cNvCxnSpPr>
            <a:cxnSpLocks/>
            <a:stCxn id="43" idx="3"/>
            <a:endCxn id="46" idx="0"/>
          </p:cNvCxnSpPr>
          <p:nvPr/>
        </p:nvCxnSpPr>
        <p:spPr>
          <a:xfrm flipH="1">
            <a:off x="2148484" y="3188476"/>
            <a:ext cx="737948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D2881CA-A7A1-46B5-BEBF-DB03DBDD694C}"/>
              </a:ext>
            </a:extLst>
          </p:cNvPr>
          <p:cNvCxnSpPr>
            <a:cxnSpLocks/>
            <a:stCxn id="43" idx="5"/>
            <a:endCxn id="49" idx="0"/>
          </p:cNvCxnSpPr>
          <p:nvPr/>
        </p:nvCxnSpPr>
        <p:spPr>
          <a:xfrm>
            <a:off x="3647969" y="3188476"/>
            <a:ext cx="783747" cy="78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5A475BA9-44B2-46C5-B4DA-5A82200381F1}"/>
              </a:ext>
            </a:extLst>
          </p:cNvPr>
          <p:cNvSpPr/>
          <p:nvPr/>
        </p:nvSpPr>
        <p:spPr>
          <a:xfrm>
            <a:off x="1609996" y="3968565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,1)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3303055-E857-4859-A64F-7A60F8318E1C}"/>
              </a:ext>
            </a:extLst>
          </p:cNvPr>
          <p:cNvCxnSpPr>
            <a:cxnSpLocks/>
            <a:stCxn id="46" idx="4"/>
            <a:endCxn id="52" idx="0"/>
          </p:cNvCxnSpPr>
          <p:nvPr/>
        </p:nvCxnSpPr>
        <p:spPr>
          <a:xfrm flipH="1">
            <a:off x="1207963" y="4581566"/>
            <a:ext cx="940521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E0D02AF-BF97-4798-9FAE-2F42B933E26D}"/>
              </a:ext>
            </a:extLst>
          </p:cNvPr>
          <p:cNvCxnSpPr>
            <a:cxnSpLocks/>
            <a:stCxn id="46" idx="4"/>
            <a:endCxn id="53" idx="0"/>
          </p:cNvCxnSpPr>
          <p:nvPr/>
        </p:nvCxnSpPr>
        <p:spPr>
          <a:xfrm>
            <a:off x="2148484" y="4581566"/>
            <a:ext cx="424279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E8919E38-84C3-4601-BA78-805DBAAFE728}"/>
              </a:ext>
            </a:extLst>
          </p:cNvPr>
          <p:cNvSpPr/>
          <p:nvPr/>
        </p:nvSpPr>
        <p:spPr>
          <a:xfrm>
            <a:off x="3893228" y="3968565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spc="10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4</a:t>
            </a:r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,5)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06CA9D1-6D29-47D6-9F91-A602873ED353}"/>
              </a:ext>
            </a:extLst>
          </p:cNvPr>
          <p:cNvCxnSpPr>
            <a:cxnSpLocks/>
            <a:stCxn id="49" idx="4"/>
            <a:endCxn id="54" idx="0"/>
          </p:cNvCxnSpPr>
          <p:nvPr/>
        </p:nvCxnSpPr>
        <p:spPr>
          <a:xfrm flipH="1">
            <a:off x="3937563" y="4581566"/>
            <a:ext cx="494153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1FB1E32-8563-434A-8788-E4DCB75DB213}"/>
              </a:ext>
            </a:extLst>
          </p:cNvPr>
          <p:cNvCxnSpPr>
            <a:cxnSpLocks/>
            <a:stCxn id="49" idx="4"/>
            <a:endCxn id="55" idx="0"/>
          </p:cNvCxnSpPr>
          <p:nvPr/>
        </p:nvCxnSpPr>
        <p:spPr>
          <a:xfrm>
            <a:off x="4431716" y="4581566"/>
            <a:ext cx="870648" cy="6918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A8A703AC-B699-4EDB-816C-EA97BA66F5CA}"/>
              </a:ext>
            </a:extLst>
          </p:cNvPr>
          <p:cNvSpPr/>
          <p:nvPr/>
        </p:nvSpPr>
        <p:spPr>
          <a:xfrm>
            <a:off x="669475" y="5273388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(1,0)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6850FAB-8F8C-45BE-B2A7-6BAEA2393E69}"/>
              </a:ext>
            </a:extLst>
          </p:cNvPr>
          <p:cNvSpPr/>
          <p:nvPr/>
        </p:nvSpPr>
        <p:spPr>
          <a:xfrm>
            <a:off x="2034275" y="5273388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(3,0)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B341CC19-27B8-42E8-8BAF-353CB646864D}"/>
              </a:ext>
            </a:extLst>
          </p:cNvPr>
          <p:cNvSpPr/>
          <p:nvPr/>
        </p:nvSpPr>
        <p:spPr>
          <a:xfrm>
            <a:off x="3399075" y="5273388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(0,3)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178636A-FF9B-4A01-9F46-57C96AC10CDD}"/>
              </a:ext>
            </a:extLst>
          </p:cNvPr>
          <p:cNvSpPr/>
          <p:nvPr/>
        </p:nvSpPr>
        <p:spPr>
          <a:xfrm>
            <a:off x="4763876" y="5273388"/>
            <a:ext cx="1076975" cy="613001"/>
          </a:xfrm>
          <a:prstGeom prst="ellipse">
            <a:avLst/>
          </a:prstGeom>
          <a:solidFill>
            <a:srgbClr val="DED5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100" dirty="0">
                <a:solidFill>
                  <a:schemeClr val="tx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(5,4)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767F5A2-7383-4A15-8813-29FEF2E0DFEC}"/>
              </a:ext>
            </a:extLst>
          </p:cNvPr>
          <p:cNvSpPr>
            <a:spLocks noChangeAspect="1"/>
          </p:cNvSpPr>
          <p:nvPr/>
        </p:nvSpPr>
        <p:spPr>
          <a:xfrm>
            <a:off x="11239470" y="241358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E9B5D62-3470-44CA-B3C5-5588629F159C}"/>
              </a:ext>
            </a:extLst>
          </p:cNvPr>
          <p:cNvSpPr>
            <a:spLocks noChangeAspect="1"/>
          </p:cNvSpPr>
          <p:nvPr/>
        </p:nvSpPr>
        <p:spPr>
          <a:xfrm>
            <a:off x="6784271" y="3328035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5306772-B086-4669-84C9-923DB5CD0862}"/>
              </a:ext>
            </a:extLst>
          </p:cNvPr>
          <p:cNvSpPr>
            <a:spLocks noChangeAspect="1"/>
          </p:cNvSpPr>
          <p:nvPr/>
        </p:nvSpPr>
        <p:spPr>
          <a:xfrm>
            <a:off x="7664963" y="459486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E58195-7C6C-407E-B03E-A67CF8777B63}"/>
              </a:ext>
            </a:extLst>
          </p:cNvPr>
          <p:cNvSpPr txBox="1"/>
          <p:nvPr/>
        </p:nvSpPr>
        <p:spPr>
          <a:xfrm>
            <a:off x="7346816" y="472147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(1, 1.8)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E81619A-AF33-463D-A466-AFC51A563DA3}"/>
              </a:ext>
            </a:extLst>
          </p:cNvPr>
          <p:cNvSpPr>
            <a:spLocks noChangeAspect="1"/>
          </p:cNvSpPr>
          <p:nvPr/>
        </p:nvSpPr>
        <p:spPr>
          <a:xfrm>
            <a:off x="7214136" y="4137660"/>
            <a:ext cx="1097280" cy="1097280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22445DA-7E35-4289-9ACD-CCF3F1A92FF7}"/>
              </a:ext>
            </a:extLst>
          </p:cNvPr>
          <p:cNvSpPr txBox="1"/>
          <p:nvPr/>
        </p:nvSpPr>
        <p:spPr>
          <a:xfrm>
            <a:off x="6907997" y="347459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(0, 3)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FAAEB76-F7B3-4658-85AE-F2A2985A5BC3}"/>
              </a:ext>
            </a:extLst>
          </p:cNvPr>
          <p:cNvSpPr txBox="1"/>
          <p:nvPr/>
        </p:nvSpPr>
        <p:spPr>
          <a:xfrm>
            <a:off x="7049197" y="569554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(1, 0)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33D4CF1-87EC-4ACB-85FC-73EF12EE6EFB}"/>
              </a:ext>
            </a:extLst>
          </p:cNvPr>
          <p:cNvSpPr txBox="1"/>
          <p:nvPr/>
        </p:nvSpPr>
        <p:spPr>
          <a:xfrm>
            <a:off x="9612456" y="577108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(3, 0)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F63C96A-57A0-458D-B767-C036D610D8B8}"/>
              </a:ext>
            </a:extLst>
          </p:cNvPr>
          <p:cNvSpPr txBox="1"/>
          <p:nvPr/>
        </p:nvSpPr>
        <p:spPr>
          <a:xfrm>
            <a:off x="8709561" y="522749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(2, 1)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D492629-5AA1-4884-9130-1DB29E29E6E1}"/>
              </a:ext>
            </a:extLst>
          </p:cNvPr>
          <p:cNvSpPr txBox="1"/>
          <p:nvPr/>
        </p:nvSpPr>
        <p:spPr>
          <a:xfrm>
            <a:off x="10706254" y="254041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(5, 4)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917D12D-AEC6-4624-AF33-20AD3474C481}"/>
              </a:ext>
            </a:extLst>
          </p:cNvPr>
          <p:cNvSpPr txBox="1"/>
          <p:nvPr/>
        </p:nvSpPr>
        <p:spPr>
          <a:xfrm>
            <a:off x="9748206" y="167347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(4, 5)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85073D8-CD5C-4F6E-A574-14B8FA0E1A3A}"/>
              </a:ext>
            </a:extLst>
          </p:cNvPr>
          <p:cNvSpPr txBox="1"/>
          <p:nvPr/>
        </p:nvSpPr>
        <p:spPr>
          <a:xfrm>
            <a:off x="7892766" y="392249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(1, 2)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9F7E15C-18D9-4272-89D3-E8A2EA97DC4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88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2581" y="1787545"/>
            <a:ext cx="117894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zh-CN" altLang="en-US" sz="2800" spc="100" dirty="0">
                <a:ea typeface="微软雅黑" panose="020B0503020204020204" pitchFamily="34" charset="-122"/>
              </a:rPr>
              <a:t>近邻是一个有监督学习算法。</a:t>
            </a:r>
            <a:endParaRPr lang="en-US" altLang="zh-CN" sz="2800" spc="100" dirty="0">
              <a:ea typeface="微软雅黑" panose="020B0503020204020204" pitchFamily="34" charset="-122"/>
            </a:endParaRP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zh-CN" altLang="en-US" sz="2800" spc="100" dirty="0">
                <a:ea typeface="微软雅黑" panose="020B0503020204020204" pitchFamily="34" charset="-122"/>
              </a:rPr>
              <a:t>近邻算法没有训练过程，即无需训练。</a:t>
            </a:r>
            <a:endParaRPr lang="en-US" altLang="zh-CN" sz="2400" spc="100" dirty="0">
              <a:ea typeface="微软雅黑" panose="020B0503020204020204" pitchFamily="34" charset="-122"/>
            </a:endParaRP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zh-CN" altLang="en-US" sz="2800" spc="100" dirty="0">
                <a:ea typeface="微软雅黑" panose="020B0503020204020204" pitchFamily="34" charset="-122"/>
              </a:rPr>
              <a:t>给定一个测试样本，</a:t>
            </a: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zh-CN" altLang="en-US" sz="2800" spc="100" dirty="0">
                <a:ea typeface="微软雅黑" panose="020B0503020204020204" pitchFamily="34" charset="-122"/>
              </a:rPr>
              <a:t>近邻算法在训练数据里找到与测试样本距离最近的</a:t>
            </a: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zh-CN" altLang="en-US" sz="2800" spc="100" dirty="0">
                <a:ea typeface="微软雅黑" panose="020B0503020204020204" pitchFamily="34" charset="-122"/>
              </a:rPr>
              <a:t>个样本。</a:t>
            </a:r>
            <a:endParaRPr lang="en-US" altLang="zh-CN" sz="2800" spc="100" dirty="0">
              <a:ea typeface="微软雅黑" panose="020B0503020204020204" pitchFamily="34" charset="-122"/>
            </a:endParaRP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800" spc="100" dirty="0">
                <a:ea typeface="微软雅黑" panose="020B0503020204020204" pitchFamily="34" charset="-122"/>
              </a:rPr>
              <a:t>利用这</a:t>
            </a: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zh-CN" altLang="en-US" sz="2800" spc="100" dirty="0">
                <a:ea typeface="微软雅黑" panose="020B0503020204020204" pitchFamily="34" charset="-122"/>
              </a:rPr>
              <a:t>个训练样本标签，预测测试样本的标签。</a:t>
            </a:r>
            <a:endParaRPr lang="en-US" altLang="zh-CN" sz="2800" spc="100" dirty="0"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697CBD-6E58-42CD-B63C-B6DE2C38A35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219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0C6F90-C7C7-4C49-A29B-F1AF80BE4948}"/>
              </a:ext>
            </a:extLst>
          </p:cNvPr>
          <p:cNvSpPr/>
          <p:nvPr/>
        </p:nvSpPr>
        <p:spPr>
          <a:xfrm>
            <a:off x="361949" y="1562865"/>
            <a:ext cx="4943476" cy="28941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9AD68D-F793-445F-94FD-B788BFAEB4BA}"/>
              </a:ext>
            </a:extLst>
          </p:cNvPr>
          <p:cNvSpPr txBox="1"/>
          <p:nvPr/>
        </p:nvSpPr>
        <p:spPr>
          <a:xfrm>
            <a:off x="178614" y="5146497"/>
            <a:ext cx="222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100" dirty="0">
                <a:ea typeface="微软雅黑" panose="020B0503020204020204" pitchFamily="34" charset="-122"/>
              </a:rPr>
              <a:t> </a:t>
            </a: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en-US" altLang="zh-CN" sz="2800" spc="100" dirty="0">
                <a:ea typeface="微软雅黑" panose="020B0503020204020204" pitchFamily="34" charset="-122"/>
              </a:rPr>
              <a:t> = 9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F6CC95-8BF6-4D53-BDCF-DC95BEE488BF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BA60A78-9BF1-4286-AD4B-F865DF017F45}"/>
              </a:ext>
            </a:extLst>
          </p:cNvPr>
          <p:cNvSpPr>
            <a:spLocks noChangeAspect="1"/>
          </p:cNvSpPr>
          <p:nvPr/>
        </p:nvSpPr>
        <p:spPr>
          <a:xfrm>
            <a:off x="1244720" y="1774824"/>
            <a:ext cx="2286000" cy="228600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C2D8D-6EBE-4B51-B18D-521FA9285BF6}"/>
              </a:ext>
            </a:extLst>
          </p:cNvPr>
          <p:cNvGrpSpPr/>
          <p:nvPr/>
        </p:nvGrpSpPr>
        <p:grpSpPr>
          <a:xfrm>
            <a:off x="1753047" y="1712839"/>
            <a:ext cx="2856121" cy="2402500"/>
            <a:chOff x="3083009" y="1684523"/>
            <a:chExt cx="2856121" cy="24025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704ABD-FE5F-4721-9FAF-B2127D03B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3009" y="2478407"/>
              <a:ext cx="228600" cy="2286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6BA0DE22-742F-4755-AB0D-A8A041DE62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60821" y="2471030"/>
              <a:ext cx="265176" cy="2286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83AF40C-914F-46FF-93D7-5A0A739C34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38816" y="2087321"/>
              <a:ext cx="228600" cy="2286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9D2F488-99A0-4806-A82D-E8220E0BC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3009" y="2868027"/>
              <a:ext cx="228600" cy="2286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C3715BF-2C46-426F-8C72-C1426B6AC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0216" y="3461838"/>
              <a:ext cx="228600" cy="2286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9EBD070-92FB-4AC4-895F-11BC870515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1616" y="2210739"/>
              <a:ext cx="228600" cy="2286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188E0F4-E046-4AF4-B0F2-EC3FB08B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6071" y="3361979"/>
              <a:ext cx="228600" cy="2286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45E0D0B-DC5B-4EE2-9973-80A7A8839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32082" y="3858423"/>
              <a:ext cx="228600" cy="2286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DAA8088-2282-4572-8739-378A014354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8537" y="1684523"/>
              <a:ext cx="228600" cy="2286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5C767DE7-4908-4CD1-BEBF-192113B34F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3954" y="2692530"/>
              <a:ext cx="265176" cy="2286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F1BB6FD8-F54F-4577-A6F5-C49D065421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6554" y="2858768"/>
              <a:ext cx="265176" cy="2286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2BC18BB7-5D73-40E1-8B4F-1F70471F4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6694" y="2194759"/>
              <a:ext cx="265176" cy="2286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AE2B85D9-F3A1-4EE7-BDE3-FAC4344F5F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9788" y="3308608"/>
              <a:ext cx="265176" cy="2286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7408E4F9-E07B-4A46-BA1C-32E6AEA542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8579" y="3046783"/>
              <a:ext cx="265176" cy="2286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F2BE3CBB-9392-4196-AF85-6957037BF2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6590" y="3590579"/>
              <a:ext cx="265176" cy="2286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13779063-B43D-4A67-AC56-055092EC1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682" y="3325853"/>
              <a:ext cx="265176" cy="2286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ED67326E-350B-47F7-B881-B239B910EA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350" y="2423359"/>
              <a:ext cx="265176" cy="2286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0E56C128-699F-4E67-8205-6197C1893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1879" y="2904779"/>
              <a:ext cx="265176" cy="2286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CF4AA192-88DE-48B8-A225-6682146B4C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5916" y="2784558"/>
              <a:ext cx="228600" cy="228600"/>
            </a:xfrm>
            <a:prstGeom prst="ellipse">
              <a:avLst/>
            </a:prstGeom>
            <a:solidFill>
              <a:srgbClr val="00B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1331B64F-B3D4-4424-BD9B-2F8DBE23A96F}"/>
              </a:ext>
            </a:extLst>
          </p:cNvPr>
          <p:cNvSpPr>
            <a:spLocks noChangeAspect="1"/>
          </p:cNvSpPr>
          <p:nvPr/>
        </p:nvSpPr>
        <p:spPr>
          <a:xfrm>
            <a:off x="2383701" y="5153636"/>
            <a:ext cx="228600" cy="22860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等腰三角形 92">
            <a:extLst>
              <a:ext uri="{FF2B5EF4-FFF2-40B4-BE49-F238E27FC236}">
                <a16:creationId xmlns:a16="http://schemas.microsoft.com/office/drawing/2014/main" id="{9649CCCF-B3C9-4B37-8665-CF8CC959A479}"/>
              </a:ext>
            </a:extLst>
          </p:cNvPr>
          <p:cNvSpPr>
            <a:spLocks noChangeAspect="1"/>
          </p:cNvSpPr>
          <p:nvPr/>
        </p:nvSpPr>
        <p:spPr>
          <a:xfrm>
            <a:off x="2388875" y="5656863"/>
            <a:ext cx="265176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EDBFBA6F-1217-4070-A654-4B6FC4F7410D}"/>
              </a:ext>
            </a:extLst>
          </p:cNvPr>
          <p:cNvSpPr>
            <a:spLocks noChangeAspect="1"/>
          </p:cNvSpPr>
          <p:nvPr/>
        </p:nvSpPr>
        <p:spPr>
          <a:xfrm>
            <a:off x="2380254" y="6359246"/>
            <a:ext cx="228600" cy="228600"/>
          </a:xfrm>
          <a:prstGeom prst="ellipse">
            <a:avLst/>
          </a:prstGeom>
          <a:solidFill>
            <a:srgbClr val="00B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3386A91C-2661-40CA-B427-7F09188D882E}"/>
              </a:ext>
            </a:extLst>
          </p:cNvPr>
          <p:cNvSpPr/>
          <p:nvPr/>
        </p:nvSpPr>
        <p:spPr>
          <a:xfrm rot="10800000">
            <a:off x="2692829" y="4993264"/>
            <a:ext cx="228599" cy="1083594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448685-AC8A-49B8-8DA2-1AF71873AA61}"/>
              </a:ext>
            </a:extLst>
          </p:cNvPr>
          <p:cNvSpPr txBox="1"/>
          <p:nvPr/>
        </p:nvSpPr>
        <p:spPr>
          <a:xfrm>
            <a:off x="3042878" y="53202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A6E794B7-0805-45C2-AB00-E91F5F1F5D7A}"/>
              </a:ext>
            </a:extLst>
          </p:cNvPr>
          <p:cNvSpPr txBox="1"/>
          <p:nvPr/>
        </p:nvSpPr>
        <p:spPr>
          <a:xfrm>
            <a:off x="3123505" y="622279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测试数据输入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A35685-6348-43D5-B4AE-0C38FB1EBB0B}"/>
              </a:ext>
            </a:extLst>
          </p:cNvPr>
          <p:cNvSpPr txBox="1"/>
          <p:nvPr/>
        </p:nvSpPr>
        <p:spPr>
          <a:xfrm>
            <a:off x="5772151" y="1448996"/>
            <a:ext cx="6096000" cy="365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zh-CN" altLang="en-US" sz="2400" dirty="0">
                <a:ea typeface="微软雅黑" panose="020B0503020204020204" pitchFamily="34" charset="-122"/>
              </a:rPr>
              <a:t>计算测试样本输入与所有训练样本距离</a:t>
            </a:r>
            <a:r>
              <a:rPr lang="en-US" altLang="zh-CN" sz="2400" dirty="0">
                <a:ea typeface="微软雅黑" panose="020B0503020204020204" pitchFamily="34" charset="-122"/>
              </a:rPr>
              <a:t>.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zh-CN" altLang="en-US" sz="2400" dirty="0">
                <a:ea typeface="微软雅黑" panose="020B0503020204020204" pitchFamily="34" charset="-122"/>
              </a:rPr>
              <a:t>找出与测试样本距离最近的</a:t>
            </a:r>
            <a:r>
              <a:rPr lang="en-US" altLang="zh-CN" sz="2400" i="1" dirty="0"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ea typeface="微软雅黑" panose="020B0503020204020204" pitchFamily="34" charset="-122"/>
              </a:rPr>
              <a:t>个训练样本</a:t>
            </a:r>
            <a:r>
              <a:rPr lang="en-US" altLang="zh-CN" sz="2400" dirty="0"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ea typeface="楷体" panose="02010609060101010101" pitchFamily="49" charset="-122"/>
              </a:rPr>
              <a:t>6</a:t>
            </a:r>
            <a:r>
              <a:rPr lang="zh-CN" altLang="en-US" sz="2400" dirty="0">
                <a:ea typeface="楷体" panose="02010609060101010101" pitchFamily="49" charset="-122"/>
              </a:rPr>
              <a:t>个蓝色，</a:t>
            </a:r>
            <a:r>
              <a:rPr lang="en-US" altLang="zh-CN" sz="2400" dirty="0"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ea typeface="楷体" panose="02010609060101010101" pitchFamily="49" charset="-122"/>
              </a:rPr>
              <a:t>个红色</a:t>
            </a:r>
            <a:r>
              <a:rPr lang="zh-CN" altLang="en-US" sz="2400" dirty="0">
                <a:ea typeface="微软雅黑" panose="020B0503020204020204" pitchFamily="34" charset="-122"/>
              </a:rPr>
              <a:t>）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ea typeface="微软雅黑" panose="020B0503020204020204" pitchFamily="34" charset="-122"/>
              </a:rPr>
              <a:t> </a:t>
            </a:r>
            <a:r>
              <a:rPr lang="en-US" altLang="zh-CN" sz="2400" i="1" dirty="0"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ea typeface="微软雅黑" panose="020B0503020204020204" pitchFamily="34" charset="-122"/>
              </a:rPr>
              <a:t>个训练样本标签投票，投票结果作为测试样本的标签（</a:t>
            </a:r>
            <a:r>
              <a:rPr lang="en-US" altLang="zh-CN" sz="2400" dirty="0"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ea typeface="楷体" panose="02010609060101010101" pitchFamily="49" charset="-122"/>
              </a:rPr>
              <a:t>6</a:t>
            </a:r>
            <a:r>
              <a:rPr lang="zh-CN" altLang="en-US" sz="2400" dirty="0">
                <a:ea typeface="楷体" panose="02010609060101010101" pitchFamily="49" charset="-122"/>
              </a:rPr>
              <a:t>个蓝色，</a:t>
            </a:r>
            <a:r>
              <a:rPr lang="en-US" altLang="zh-CN" sz="2400" dirty="0"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ea typeface="楷体" panose="02010609060101010101" pitchFamily="49" charset="-122"/>
              </a:rPr>
              <a:t>个红色，投票结果为蓝色，预测标签为蓝色</a:t>
            </a:r>
            <a:r>
              <a:rPr lang="zh-CN" altLang="en-US" sz="2400" dirty="0">
                <a:ea typeface="微软雅黑" panose="020B0503020204020204" pitchFamily="34" charset="-122"/>
              </a:rPr>
              <a:t>）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E40E6E7-63CC-4D75-9D9C-AC61451EFD5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9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FA86AD6-CADF-4ADD-AFBD-3D6D13E506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193128"/>
                  </p:ext>
                </p:extLst>
              </p:nvPr>
            </p:nvGraphicFramePr>
            <p:xfrm>
              <a:off x="611572" y="2357912"/>
              <a:ext cx="10378983" cy="3505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335904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zh-CN" altLang="en-US" sz="2400" b="1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  <a:r>
                            <a:rPr lang="en-US" altLang="zh-CN" sz="2400" b="1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24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1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  <a:r>
                            <a:rPr lang="en-US" altLang="zh-CN" sz="2400" b="0" spc="10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0" spc="10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测试样本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的预测标签</a:t>
                          </a:r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  <a:endParaRPr lang="zh-CN" altLang="en-US" sz="2400" b="0" spc="10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spc="1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(1)</a:t>
                          </a:r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对于训练数据</a:t>
                          </a:r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中的每一个样本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</a:p>
                        <a:p>
                          <a:pPr marL="0" indent="0" algn="l">
                            <a:spcAft>
                              <a:spcPts val="12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kern="1200" spc="1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(2) </a:t>
                          </a:r>
                          <a:r>
                            <a:rPr lang="en-US" altLang="zh-CN" sz="2400" b="0" kern="1200" spc="100" baseline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    </a:t>
                          </a:r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与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的距离</a:t>
                          </a:r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  <a:p>
                          <a:pPr marL="0" indent="0" algn="l">
                            <a:spcAft>
                              <a:spcPts val="12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kern="1200" spc="1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(3)</a:t>
                          </a:r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 </a:t>
                          </a:r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从距离集合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中选取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个最小距离，其索引组成集合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oMath>
                          </a14:m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 </a:t>
                          </a:r>
                        </a:p>
                        <a:p>
                          <a:pPr marL="0" indent="0" algn="l">
                            <a:spcAft>
                              <a:spcPts val="12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kern="1200" spc="1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(4)</a:t>
                          </a:r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altLang="zh-CN" sz="2400" b="1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0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1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zh-CN" altLang="en-US" sz="2400" b="0" kern="1200" spc="10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kern="1200" spc="1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lang="el-GR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中投票决定预测标签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 </a:t>
                          </a: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kern="1200" spc="1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(5)</a:t>
                          </a:r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 </a:t>
                          </a:r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FA86AD6-CADF-4ADD-AFBD-3D6D13E506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193128"/>
                  </p:ext>
                </p:extLst>
              </p:nvPr>
            </p:nvGraphicFramePr>
            <p:xfrm>
              <a:off x="611572" y="2357912"/>
              <a:ext cx="10378983" cy="3505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9753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9" t="-6250" r="-294" b="-27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2529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9" t="-40865" r="-294" b="-48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3028CC1-A6F2-4B6D-A070-2E6D88B7ED49}"/>
              </a:ext>
            </a:extLst>
          </p:cNvPr>
          <p:cNvSpPr txBox="1"/>
          <p:nvPr/>
        </p:nvSpPr>
        <p:spPr>
          <a:xfrm>
            <a:off x="611572" y="1601065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/>
              <a:t>K</a:t>
            </a:r>
            <a:r>
              <a:rPr lang="zh-CN" altLang="en-US" sz="2800" dirty="0">
                <a:ea typeface="微软雅黑" panose="020B0503020204020204" pitchFamily="34" charset="-122"/>
              </a:rPr>
              <a:t>近邻算法伪代码</a:t>
            </a:r>
            <a:endParaRPr lang="en-CA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9686CE-1E8A-4CF4-8254-EFB1A3EF0703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0AE74D4-1EC2-4C8F-8D49-7D8008ADB5A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7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33">
            <a:extLst>
              <a:ext uri="{FF2B5EF4-FFF2-40B4-BE49-F238E27FC236}">
                <a16:creationId xmlns:a16="http://schemas.microsoft.com/office/drawing/2014/main" id="{9AAADA8E-809F-4D72-B8A4-B22050954977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135" name="Picture 2" descr="See the source image">
            <a:extLst>
              <a:ext uri="{FF2B5EF4-FFF2-40B4-BE49-F238E27FC236}">
                <a16:creationId xmlns:a16="http://schemas.microsoft.com/office/drawing/2014/main" id="{D116CB27-95C6-4AE5-8BF9-868374C0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233272"/>
            <a:ext cx="611143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文本框 135">
            <a:extLst>
              <a:ext uri="{FF2B5EF4-FFF2-40B4-BE49-F238E27FC236}">
                <a16:creationId xmlns:a16="http://schemas.microsoft.com/office/drawing/2014/main" id="{FDD837FC-0854-4FA5-B30D-2CB35260A3E2}"/>
              </a:ext>
            </a:extLst>
          </p:cNvPr>
          <p:cNvSpPr txBox="1"/>
          <p:nvPr/>
        </p:nvSpPr>
        <p:spPr>
          <a:xfrm>
            <a:off x="1887428" y="5624728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ea typeface="微软雅黑" panose="020B0503020204020204" pitchFamily="34" charset="-122"/>
              </a:rPr>
              <a:t>近邻算法分类后的区域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8A03D2-D881-4BB0-A0CA-F23441D8E96C}"/>
              </a:ext>
            </a:extLst>
          </p:cNvPr>
          <p:cNvSpPr txBox="1"/>
          <p:nvPr/>
        </p:nvSpPr>
        <p:spPr>
          <a:xfrm>
            <a:off x="6688538" y="1924469"/>
            <a:ext cx="50176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对二维平面网格化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每个网格点作为测试样本输入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近邻算法预测每个网格颜色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B2E74C0-7DDE-48D3-AA6E-C8B9D6B5277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372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7" y="1737228"/>
            <a:ext cx="571500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BB21312-3C41-4482-87CD-5B882EF0CDB0}"/>
              </a:ext>
            </a:extLst>
          </p:cNvPr>
          <p:cNvSpPr/>
          <p:nvPr/>
        </p:nvSpPr>
        <p:spPr>
          <a:xfrm>
            <a:off x="460610" y="1120372"/>
            <a:ext cx="7096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</a:t>
            </a:r>
            <a:r>
              <a:rPr lang="zh-CN" altLang="en-US" sz="2400" b="1" dirty="0">
                <a:ea typeface="微软雅黑" panose="020B0503020204020204" pitchFamily="34" charset="-122"/>
              </a:rPr>
              <a:t>近邻算法是线性分类算法还是非线性分类算法？</a:t>
            </a:r>
            <a:endParaRPr lang="en-CA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17A81A-4F2F-41DE-B81C-8FD725A1B83D}"/>
              </a:ext>
            </a:extLst>
          </p:cNvPr>
          <p:cNvSpPr txBox="1"/>
          <p:nvPr/>
        </p:nvSpPr>
        <p:spPr>
          <a:xfrm>
            <a:off x="1449927" y="5771034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ea typeface="微软雅黑" panose="020B0503020204020204" pitchFamily="34" charset="-122"/>
              </a:rPr>
              <a:t>近邻算法分类后的区域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339721-7CE9-4708-8269-1F6D6101C269}"/>
              </a:ext>
            </a:extLst>
          </p:cNvPr>
          <p:cNvGrpSpPr/>
          <p:nvPr/>
        </p:nvGrpSpPr>
        <p:grpSpPr>
          <a:xfrm>
            <a:off x="7842371" y="3780507"/>
            <a:ext cx="2658138" cy="2890083"/>
            <a:chOff x="1832347" y="3675125"/>
            <a:chExt cx="2658138" cy="289008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B1A21D-9B8E-4EB4-8973-0D75CFF4E9A3}"/>
                </a:ext>
              </a:extLst>
            </p:cNvPr>
            <p:cNvSpPr txBox="1"/>
            <p:nvPr/>
          </p:nvSpPr>
          <p:spPr>
            <a:xfrm>
              <a:off x="2065817" y="6165098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ea typeface="微软雅黑" panose="020B0503020204020204" pitchFamily="34" charset="-122"/>
                </a:rPr>
                <a:t>非线性分类算法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A56A8F7-E6D3-49EB-81BF-3F5A11B80629}"/>
                </a:ext>
              </a:extLst>
            </p:cNvPr>
            <p:cNvGrpSpPr/>
            <p:nvPr/>
          </p:nvGrpSpPr>
          <p:grpSpPr>
            <a:xfrm>
              <a:off x="1832347" y="3675125"/>
              <a:ext cx="2658138" cy="2603246"/>
              <a:chOff x="1319744" y="2977384"/>
              <a:chExt cx="2658138" cy="2603246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3FB3BF8F-4E32-4EC2-BB4C-167BCA22A08D}"/>
                  </a:ext>
                </a:extLst>
              </p:cNvPr>
              <p:cNvGrpSpPr/>
              <p:nvPr/>
            </p:nvGrpSpPr>
            <p:grpSpPr>
              <a:xfrm>
                <a:off x="1568007" y="2977384"/>
                <a:ext cx="2409875" cy="2309317"/>
                <a:chOff x="1568007" y="2977384"/>
                <a:chExt cx="2409875" cy="2309317"/>
              </a:xfrm>
            </p:grpSpPr>
            <p:cxnSp>
              <p:nvCxnSpPr>
                <p:cNvPr id="18" name="直接箭头连接符 17">
                  <a:extLst>
                    <a:ext uri="{FF2B5EF4-FFF2-40B4-BE49-F238E27FC236}">
                      <a16:creationId xmlns:a16="http://schemas.microsoft.com/office/drawing/2014/main" id="{EB76AE50-CBE2-4F20-8EC5-AFEE7193F1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8007" y="2977384"/>
                  <a:ext cx="0" cy="230931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箭头连接符 18">
                  <a:extLst>
                    <a:ext uri="{FF2B5EF4-FFF2-40B4-BE49-F238E27FC236}">
                      <a16:creationId xmlns:a16="http://schemas.microsoft.com/office/drawing/2014/main" id="{9856A334-7403-4E1C-99B3-9B95ADDE8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8007" y="5286701"/>
                  <a:ext cx="240987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连接符: 曲线 19">
                  <a:extLst>
                    <a:ext uri="{FF2B5EF4-FFF2-40B4-BE49-F238E27FC236}">
                      <a16:creationId xmlns:a16="http://schemas.microsoft.com/office/drawing/2014/main" id="{4AC2EBB7-8630-426A-A932-541FD8205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93706" y="3469377"/>
                  <a:ext cx="1774140" cy="1532986"/>
                </a:xfrm>
                <a:prstGeom prst="curvedConnector3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流程图: 接点 20">
                  <a:extLst>
                    <a:ext uri="{FF2B5EF4-FFF2-40B4-BE49-F238E27FC236}">
                      <a16:creationId xmlns:a16="http://schemas.microsoft.com/office/drawing/2014/main" id="{6291B42C-A2F3-4162-82D2-E7C10E9180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86012" y="3284291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流程图: 接点 21">
                  <a:extLst>
                    <a:ext uri="{FF2B5EF4-FFF2-40B4-BE49-F238E27FC236}">
                      <a16:creationId xmlns:a16="http://schemas.microsoft.com/office/drawing/2014/main" id="{CCA063E1-5C4F-40DE-994C-BD35A95295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5750" y="3454188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流程图: 接点 22">
                  <a:extLst>
                    <a:ext uri="{FF2B5EF4-FFF2-40B4-BE49-F238E27FC236}">
                      <a16:creationId xmlns:a16="http://schemas.microsoft.com/office/drawing/2014/main" id="{11A5173A-64EE-4FEC-BA9B-8A32E066E8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01576" y="3201378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流程图: 接点 23">
                  <a:extLst>
                    <a:ext uri="{FF2B5EF4-FFF2-40B4-BE49-F238E27FC236}">
                      <a16:creationId xmlns:a16="http://schemas.microsoft.com/office/drawing/2014/main" id="{AA43F06C-507D-4C5B-BBF5-2489BE1366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61726" y="4198875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流程图: 接点 24">
                  <a:extLst>
                    <a:ext uri="{FF2B5EF4-FFF2-40B4-BE49-F238E27FC236}">
                      <a16:creationId xmlns:a16="http://schemas.microsoft.com/office/drawing/2014/main" id="{83962173-E3D8-41B6-8BA3-A766400137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62380" y="3734252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流程图: 接点 25">
                  <a:extLst>
                    <a:ext uri="{FF2B5EF4-FFF2-40B4-BE49-F238E27FC236}">
                      <a16:creationId xmlns:a16="http://schemas.microsoft.com/office/drawing/2014/main" id="{8FD46B58-4F29-4B58-8AD5-FB080CB318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82512" y="3591516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流程图: 接点 26">
                  <a:extLst>
                    <a:ext uri="{FF2B5EF4-FFF2-40B4-BE49-F238E27FC236}">
                      <a16:creationId xmlns:a16="http://schemas.microsoft.com/office/drawing/2014/main" id="{ED544C10-074F-487F-ACA0-14DD4E78CF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71856" y="3080572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流程图: 接点 27">
                  <a:extLst>
                    <a:ext uri="{FF2B5EF4-FFF2-40B4-BE49-F238E27FC236}">
                      <a16:creationId xmlns:a16="http://schemas.microsoft.com/office/drawing/2014/main" id="{814D32A8-3D74-4DA8-AA0C-1ED0CBE87B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82512" y="4627838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流程图: 接点 28">
                  <a:extLst>
                    <a:ext uri="{FF2B5EF4-FFF2-40B4-BE49-F238E27FC236}">
                      <a16:creationId xmlns:a16="http://schemas.microsoft.com/office/drawing/2014/main" id="{D06D8BDB-BCE1-46B0-ABF3-3C88DEEDD6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92056" y="4794563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流程图: 接点 29">
                  <a:extLst>
                    <a:ext uri="{FF2B5EF4-FFF2-40B4-BE49-F238E27FC236}">
                      <a16:creationId xmlns:a16="http://schemas.microsoft.com/office/drawing/2014/main" id="{D3B49137-68EE-489E-B506-9E434901D1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17776" y="4365140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流程图: 接点 30">
                  <a:extLst>
                    <a:ext uri="{FF2B5EF4-FFF2-40B4-BE49-F238E27FC236}">
                      <a16:creationId xmlns:a16="http://schemas.microsoft.com/office/drawing/2014/main" id="{FA5D2772-B687-414B-92BF-A169427524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6216" y="4026624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流程图: 接点 31">
                  <a:extLst>
                    <a:ext uri="{FF2B5EF4-FFF2-40B4-BE49-F238E27FC236}">
                      <a16:creationId xmlns:a16="http://schemas.microsoft.com/office/drawing/2014/main" id="{33A17EF3-A3E5-4409-B59E-B2F5EC936F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13510" y="4107643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流程图: 接点 32">
                  <a:extLst>
                    <a:ext uri="{FF2B5EF4-FFF2-40B4-BE49-F238E27FC236}">
                      <a16:creationId xmlns:a16="http://schemas.microsoft.com/office/drawing/2014/main" id="{12F14E63-3CE3-4DB2-9703-F398C7B0AC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22912" y="4585627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流程图: 接点 33">
                  <a:extLst>
                    <a:ext uri="{FF2B5EF4-FFF2-40B4-BE49-F238E27FC236}">
                      <a16:creationId xmlns:a16="http://schemas.microsoft.com/office/drawing/2014/main" id="{08E03812-ABA1-41E5-BC05-389150ED4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49176" y="3734252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流程图: 接点 34">
                  <a:extLst>
                    <a:ext uri="{FF2B5EF4-FFF2-40B4-BE49-F238E27FC236}">
                      <a16:creationId xmlns:a16="http://schemas.microsoft.com/office/drawing/2014/main" id="{7CD05EBE-1C6F-4ED3-84E6-2B62E1B57D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94375" y="3540111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流程图: 接点 35">
                  <a:extLst>
                    <a:ext uri="{FF2B5EF4-FFF2-40B4-BE49-F238E27FC236}">
                      <a16:creationId xmlns:a16="http://schemas.microsoft.com/office/drawing/2014/main" id="{D74918DC-2ADC-497D-BC03-1C16A8BA01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5750" y="4093134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流程图: 接点 36">
                  <a:extLst>
                    <a:ext uri="{FF2B5EF4-FFF2-40B4-BE49-F238E27FC236}">
                      <a16:creationId xmlns:a16="http://schemas.microsoft.com/office/drawing/2014/main" id="{64C10027-2541-429F-8115-CB74CBC42B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2686" y="4589344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流程图: 接点 37">
                  <a:extLst>
                    <a:ext uri="{FF2B5EF4-FFF2-40B4-BE49-F238E27FC236}">
                      <a16:creationId xmlns:a16="http://schemas.microsoft.com/office/drawing/2014/main" id="{0FAC6BF4-AACD-4811-9432-D3A76D1B35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6738" y="5014050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流程图: 接点 38">
                  <a:extLst>
                    <a:ext uri="{FF2B5EF4-FFF2-40B4-BE49-F238E27FC236}">
                      <a16:creationId xmlns:a16="http://schemas.microsoft.com/office/drawing/2014/main" id="{A838CFA4-4F46-4057-BD24-DFA81FEB60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99950" y="5020570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流程图: 接点 39">
                  <a:extLst>
                    <a:ext uri="{FF2B5EF4-FFF2-40B4-BE49-F238E27FC236}">
                      <a16:creationId xmlns:a16="http://schemas.microsoft.com/office/drawing/2014/main" id="{FD6B9182-FBAD-43C8-9A90-6D6F815D98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40389" y="4482238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流程图: 接点 40">
                  <a:extLst>
                    <a:ext uri="{FF2B5EF4-FFF2-40B4-BE49-F238E27FC236}">
                      <a16:creationId xmlns:a16="http://schemas.microsoft.com/office/drawing/2014/main" id="{0BC1B6BE-DDBE-478F-8516-30C277CB23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06440" y="4899959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流程图: 接点 41">
                  <a:extLst>
                    <a:ext uri="{FF2B5EF4-FFF2-40B4-BE49-F238E27FC236}">
                      <a16:creationId xmlns:a16="http://schemas.microsoft.com/office/drawing/2014/main" id="{D2EC88A6-47D5-4159-A9D1-DE6767E121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6478" y="3895817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流程图: 接点 42">
                  <a:extLst>
                    <a:ext uri="{FF2B5EF4-FFF2-40B4-BE49-F238E27FC236}">
                      <a16:creationId xmlns:a16="http://schemas.microsoft.com/office/drawing/2014/main" id="{1C9D83F9-DFC7-443C-B9BA-E6D561653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77861" y="4137834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6D8CF191-74E3-487D-8C84-11B6D4BAACFF}"/>
                      </a:ext>
                    </a:extLst>
                  </p:cNvPr>
                  <p:cNvSpPr txBox="1"/>
                  <p:nvPr/>
                </p:nvSpPr>
                <p:spPr>
                  <a:xfrm>
                    <a:off x="3676186" y="5303631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6D8CF191-74E3-487D-8C84-11B6D4BAAC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6186" y="5303631"/>
                    <a:ext cx="18331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972E2970-A328-4BA9-9A79-BD263C5F13AB}"/>
                      </a:ext>
                    </a:extLst>
                  </p:cNvPr>
                  <p:cNvSpPr txBox="1"/>
                  <p:nvPr/>
                </p:nvSpPr>
                <p:spPr>
                  <a:xfrm>
                    <a:off x="1319744" y="3007292"/>
                    <a:ext cx="1867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972E2970-A328-4BA9-9A79-BD263C5F13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9744" y="3007292"/>
                    <a:ext cx="1867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258" r="-25806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AB058D4-3BA2-4893-932F-D69D0106A722}"/>
              </a:ext>
            </a:extLst>
          </p:cNvPr>
          <p:cNvGrpSpPr/>
          <p:nvPr/>
        </p:nvGrpSpPr>
        <p:grpSpPr>
          <a:xfrm>
            <a:off x="7842371" y="1007565"/>
            <a:ext cx="2651871" cy="2744592"/>
            <a:chOff x="6102107" y="3675125"/>
            <a:chExt cx="2651871" cy="274459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5BD2FA9-DDD9-4454-88C2-EDAA3606E162}"/>
                </a:ext>
              </a:extLst>
            </p:cNvPr>
            <p:cNvSpPr txBox="1"/>
            <p:nvPr/>
          </p:nvSpPr>
          <p:spPr>
            <a:xfrm>
              <a:off x="6530408" y="601960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ea typeface="微软雅黑" panose="020B0503020204020204" pitchFamily="34" charset="-122"/>
                </a:rPr>
                <a:t>线性分类算法</a:t>
              </a: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4D6A8E4-7113-4AAE-B7D5-429743C22FDD}"/>
                </a:ext>
              </a:extLst>
            </p:cNvPr>
            <p:cNvGrpSpPr/>
            <p:nvPr/>
          </p:nvGrpSpPr>
          <p:grpSpPr>
            <a:xfrm>
              <a:off x="6102107" y="3675125"/>
              <a:ext cx="2651871" cy="2609799"/>
              <a:chOff x="5854004" y="3569316"/>
              <a:chExt cx="2651871" cy="2609799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86E3CBAB-7C5B-4637-93E0-0CF68244950D}"/>
                  </a:ext>
                </a:extLst>
              </p:cNvPr>
              <p:cNvGrpSpPr/>
              <p:nvPr/>
            </p:nvGrpSpPr>
            <p:grpSpPr>
              <a:xfrm>
                <a:off x="6096000" y="3569316"/>
                <a:ext cx="2409875" cy="2309317"/>
                <a:chOff x="8043043" y="4252161"/>
                <a:chExt cx="2409875" cy="2309317"/>
              </a:xfrm>
            </p:grpSpPr>
            <p:cxnSp>
              <p:nvCxnSpPr>
                <p:cNvPr id="50" name="直接箭头连接符 49">
                  <a:extLst>
                    <a:ext uri="{FF2B5EF4-FFF2-40B4-BE49-F238E27FC236}">
                      <a16:creationId xmlns:a16="http://schemas.microsoft.com/office/drawing/2014/main" id="{334CAFBC-7515-46F5-BD37-D70B65484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43043" y="4252161"/>
                  <a:ext cx="0" cy="230931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箭头连接符 50">
                  <a:extLst>
                    <a:ext uri="{FF2B5EF4-FFF2-40B4-BE49-F238E27FC236}">
                      <a16:creationId xmlns:a16="http://schemas.microsoft.com/office/drawing/2014/main" id="{02F36A45-7625-4832-8743-0A7958D73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3043" y="6561478"/>
                  <a:ext cx="240987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流程图: 接点 51">
                  <a:extLst>
                    <a:ext uri="{FF2B5EF4-FFF2-40B4-BE49-F238E27FC236}">
                      <a16:creationId xmlns:a16="http://schemas.microsoft.com/office/drawing/2014/main" id="{F6006FCF-BA48-4563-8168-91438966E0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861048" y="4559068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流程图: 接点 52">
                  <a:extLst>
                    <a:ext uri="{FF2B5EF4-FFF2-40B4-BE49-F238E27FC236}">
                      <a16:creationId xmlns:a16="http://schemas.microsoft.com/office/drawing/2014/main" id="{ACAFDCC4-5363-4A62-B3C2-FBE4E8B3E6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30786" y="4728965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流程图: 接点 53">
                  <a:extLst>
                    <a:ext uri="{FF2B5EF4-FFF2-40B4-BE49-F238E27FC236}">
                      <a16:creationId xmlns:a16="http://schemas.microsoft.com/office/drawing/2014/main" id="{F09A7509-FD93-4DBC-BE4B-E3E143E41C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176612" y="4476155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5" name="流程图: 接点 54">
                  <a:extLst>
                    <a:ext uri="{FF2B5EF4-FFF2-40B4-BE49-F238E27FC236}">
                      <a16:creationId xmlns:a16="http://schemas.microsoft.com/office/drawing/2014/main" id="{A53FAE50-6632-43F2-AD65-DF04C7253C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88198" y="5375225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6" name="流程图: 接点 55">
                  <a:extLst>
                    <a:ext uri="{FF2B5EF4-FFF2-40B4-BE49-F238E27FC236}">
                      <a16:creationId xmlns:a16="http://schemas.microsoft.com/office/drawing/2014/main" id="{106AD917-3DE5-4F7D-9761-411300AEAF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137416" y="5009029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流程图: 接点 56">
                  <a:extLst>
                    <a:ext uri="{FF2B5EF4-FFF2-40B4-BE49-F238E27FC236}">
                      <a16:creationId xmlns:a16="http://schemas.microsoft.com/office/drawing/2014/main" id="{286F9E27-A398-4BA8-94D2-E064022004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857548" y="4866293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流程图: 接点 57">
                  <a:extLst>
                    <a:ext uri="{FF2B5EF4-FFF2-40B4-BE49-F238E27FC236}">
                      <a16:creationId xmlns:a16="http://schemas.microsoft.com/office/drawing/2014/main" id="{B610712B-9E71-4169-8575-A8A48C033C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46892" y="4355349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流程图: 接点 58">
                  <a:extLst>
                    <a:ext uri="{FF2B5EF4-FFF2-40B4-BE49-F238E27FC236}">
                      <a16:creationId xmlns:a16="http://schemas.microsoft.com/office/drawing/2014/main" id="{B87526E4-FBEF-4B6D-99D9-6F501A70E8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7636" y="5972064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流程图: 接点 59">
                  <a:extLst>
                    <a:ext uri="{FF2B5EF4-FFF2-40B4-BE49-F238E27FC236}">
                      <a16:creationId xmlns:a16="http://schemas.microsoft.com/office/drawing/2014/main" id="{3169588F-AA2D-4E26-9101-EB557AD98E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92812" y="5639917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流程图: 接点 60">
                  <a:extLst>
                    <a:ext uri="{FF2B5EF4-FFF2-40B4-BE49-F238E27FC236}">
                      <a16:creationId xmlns:a16="http://schemas.microsoft.com/office/drawing/2014/main" id="{A349F730-8C0C-4A78-90BB-0DAC3C2EAD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61252" y="5301401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2" name="流程图: 接点 61">
                  <a:extLst>
                    <a:ext uri="{FF2B5EF4-FFF2-40B4-BE49-F238E27FC236}">
                      <a16:creationId xmlns:a16="http://schemas.microsoft.com/office/drawing/2014/main" id="{043CBA94-5591-4993-A043-48201C1AB8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88546" y="5382420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3" name="流程图: 接点 62">
                  <a:extLst>
                    <a:ext uri="{FF2B5EF4-FFF2-40B4-BE49-F238E27FC236}">
                      <a16:creationId xmlns:a16="http://schemas.microsoft.com/office/drawing/2014/main" id="{BE34698B-9AF1-4294-9991-EB115C7484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97948" y="5860404"/>
                  <a:ext cx="142736" cy="142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流程图: 接点 63">
                  <a:extLst>
                    <a:ext uri="{FF2B5EF4-FFF2-40B4-BE49-F238E27FC236}">
                      <a16:creationId xmlns:a16="http://schemas.microsoft.com/office/drawing/2014/main" id="{E41E121A-4D0B-48C1-8A4C-540A59C909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5394" y="6031990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5" name="流程图: 接点 64">
                  <a:extLst>
                    <a:ext uri="{FF2B5EF4-FFF2-40B4-BE49-F238E27FC236}">
                      <a16:creationId xmlns:a16="http://schemas.microsoft.com/office/drawing/2014/main" id="{28929FCC-61F1-4CE7-B216-7B581CEAC8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69411" y="4814888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流程图: 接点 65">
                  <a:extLst>
                    <a:ext uri="{FF2B5EF4-FFF2-40B4-BE49-F238E27FC236}">
                      <a16:creationId xmlns:a16="http://schemas.microsoft.com/office/drawing/2014/main" id="{29FD82E4-8B16-415C-96C3-6BB9FA1F4A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98882" y="5445735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流程图: 接点 66">
                  <a:extLst>
                    <a:ext uri="{FF2B5EF4-FFF2-40B4-BE49-F238E27FC236}">
                      <a16:creationId xmlns:a16="http://schemas.microsoft.com/office/drawing/2014/main" id="{35C374BB-4F2B-4D76-8F6F-F0AABEB592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17722" y="5864121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流程图: 接点 67">
                  <a:extLst>
                    <a:ext uri="{FF2B5EF4-FFF2-40B4-BE49-F238E27FC236}">
                      <a16:creationId xmlns:a16="http://schemas.microsoft.com/office/drawing/2014/main" id="{C3AEB173-C5A7-4972-A3A8-FE0BA99DCC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71774" y="6288827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9" name="流程图: 接点 68">
                  <a:extLst>
                    <a:ext uri="{FF2B5EF4-FFF2-40B4-BE49-F238E27FC236}">
                      <a16:creationId xmlns:a16="http://schemas.microsoft.com/office/drawing/2014/main" id="{E84681B5-D426-4AA1-8A6B-3216378731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10351" y="6277139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0" name="流程图: 接点 69">
                  <a:extLst>
                    <a:ext uri="{FF2B5EF4-FFF2-40B4-BE49-F238E27FC236}">
                      <a16:creationId xmlns:a16="http://schemas.microsoft.com/office/drawing/2014/main" id="{F26E07E1-9D81-49BD-A7D2-734C609369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15425" y="5757015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流程图: 接点 70">
                  <a:extLst>
                    <a:ext uri="{FF2B5EF4-FFF2-40B4-BE49-F238E27FC236}">
                      <a16:creationId xmlns:a16="http://schemas.microsoft.com/office/drawing/2014/main" id="{B700563B-2C12-434A-8D0C-2A215C102D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98306" y="5188774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2" name="流程图: 接点 71">
                  <a:extLst>
                    <a:ext uri="{FF2B5EF4-FFF2-40B4-BE49-F238E27FC236}">
                      <a16:creationId xmlns:a16="http://schemas.microsoft.com/office/drawing/2014/main" id="{B71F656F-3825-439A-BCFF-5DCF8A96A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71514" y="5170594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流程图: 接点 72">
                  <a:extLst>
                    <a:ext uri="{FF2B5EF4-FFF2-40B4-BE49-F238E27FC236}">
                      <a16:creationId xmlns:a16="http://schemas.microsoft.com/office/drawing/2014/main" id="{D16E0630-9527-42AF-A20E-5F416B2E2D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52897" y="5412611"/>
                  <a:ext cx="142736" cy="142736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43A49CBE-7D3C-408A-AA6D-8E974FB9CCEC}"/>
                    </a:ext>
                  </a:extLst>
                </p:cNvPr>
                <p:cNvCxnSpPr/>
                <p:nvPr/>
              </p:nvCxnSpPr>
              <p:spPr>
                <a:xfrm flipH="1">
                  <a:off x="8361252" y="4355349"/>
                  <a:ext cx="2049657" cy="208273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3626497D-6A70-4851-A198-930FCFC3104B}"/>
                      </a:ext>
                    </a:extLst>
                  </p:cNvPr>
                  <p:cNvSpPr txBox="1"/>
                  <p:nvPr/>
                </p:nvSpPr>
                <p:spPr>
                  <a:xfrm>
                    <a:off x="8221446" y="590211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3626497D-6A70-4851-A198-930FCFC310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1446" y="5902116"/>
                    <a:ext cx="183319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51841885-6A76-4B3C-989D-A157BBA1404A}"/>
                      </a:ext>
                    </a:extLst>
                  </p:cNvPr>
                  <p:cNvSpPr txBox="1"/>
                  <p:nvPr/>
                </p:nvSpPr>
                <p:spPr>
                  <a:xfrm>
                    <a:off x="5854004" y="3605372"/>
                    <a:ext cx="1867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51841885-6A76-4B3C-989D-A157BBA14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4004" y="3605372"/>
                    <a:ext cx="18671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258" r="-2580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BE419213-5699-4586-804E-F2FB0C5DFCA3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662FA259-DB18-457C-9C07-8D36AA513D0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54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CC27FAB4-9956-44C8-AF10-917649B4C7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20903"/>
                  </p:ext>
                </p:extLst>
              </p:nvPr>
            </p:nvGraphicFramePr>
            <p:xfrm>
              <a:off x="611572" y="2357912"/>
              <a:ext cx="10378983" cy="3505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335904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zh-CN" altLang="en-US" sz="2400" b="1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  <a:r>
                            <a:rPr lang="en-US" altLang="zh-CN" sz="2400" b="1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24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1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  <a:r>
                            <a:rPr lang="en-US" altLang="zh-CN" sz="2400" b="0" spc="10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0" spc="10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测试样本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的预测标签</a:t>
                          </a:r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  <a:endParaRPr lang="zh-CN" altLang="en-US" sz="2400" b="0" spc="10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spc="1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(1)</a:t>
                          </a:r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对于训练数据</a:t>
                          </a:r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中的每一个样本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2400" b="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</a:p>
                        <a:p>
                          <a:pPr marL="0" indent="0" algn="l">
                            <a:spcAft>
                              <a:spcPts val="12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kern="1200" spc="1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(2) </a:t>
                          </a:r>
                          <a:r>
                            <a:rPr lang="en-US" altLang="zh-CN" sz="2400" b="0" kern="1200" spc="100" baseline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    </a:t>
                          </a:r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与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的距离</a:t>
                          </a:r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  <a:p>
                          <a:pPr marL="0" indent="0" algn="l">
                            <a:spcAft>
                              <a:spcPts val="12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kern="1200" spc="1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(3)</a:t>
                          </a:r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 </a:t>
                          </a:r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从距离集合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中选取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个最小距离，其索引组成集合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oMath>
                          </a14:m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 </a:t>
                          </a:r>
                        </a:p>
                        <a:p>
                          <a:pPr marL="0" indent="0" algn="l">
                            <a:spcAft>
                              <a:spcPts val="12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kern="1200" spc="1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(4)</a:t>
                          </a:r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0" i="1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altLang="zh-CN" sz="2400" b="1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0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1" i="1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zh-CN" altLang="en-US" sz="2400" b="0" kern="1200" spc="10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kern="1200" spc="1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lang="el-GR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400" b="0" i="1" kern="1200" spc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oMath>
                          </a14:m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中投票决定预测标签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 </a:t>
                          </a: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kern="1200" spc="1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(5)</a:t>
                          </a:r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 </a:t>
                          </a:r>
                          <a:r>
                            <a:rPr lang="zh-CN" altLang="en-US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kern="1200" spc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kern="1200" spc="1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CC27FAB4-9956-44C8-AF10-917649B4C7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20903"/>
                  </p:ext>
                </p:extLst>
              </p:nvPr>
            </p:nvGraphicFramePr>
            <p:xfrm>
              <a:off x="611572" y="2357912"/>
              <a:ext cx="10378983" cy="3505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8983">
                      <a:extLst>
                        <a:ext uri="{9D8B030D-6E8A-4147-A177-3AD203B41FA5}">
                          <a16:colId xmlns:a16="http://schemas.microsoft.com/office/drawing/2014/main" val="1014799904"/>
                        </a:ext>
                      </a:extLst>
                    </a:gridCol>
                  </a:tblGrid>
                  <a:tr h="9753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9" t="-6250" r="-294" b="-27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239670"/>
                      </a:ext>
                    </a:extLst>
                  </a:tr>
                  <a:tr h="2529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9" t="-40865" r="-294" b="-48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0020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A7D1AFD2-A40E-42A7-8A34-353CACCD9B26}"/>
              </a:ext>
            </a:extLst>
          </p:cNvPr>
          <p:cNvSpPr/>
          <p:nvPr/>
        </p:nvSpPr>
        <p:spPr>
          <a:xfrm>
            <a:off x="721581" y="1589531"/>
            <a:ext cx="8199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100" dirty="0">
                <a:ea typeface="微软雅黑" panose="020B0503020204020204" pitchFamily="34" charset="-122"/>
              </a:rPr>
              <a:t>K</a:t>
            </a:r>
            <a:r>
              <a:rPr lang="zh-CN" altLang="en-US" sz="2800" spc="100" dirty="0">
                <a:ea typeface="微软雅黑" panose="020B0503020204020204" pitchFamily="34" charset="-122"/>
              </a:rPr>
              <a:t>近邻算法需要关注的两个问题：</a:t>
            </a:r>
            <a:endParaRPr lang="en-US" altLang="zh-CN" sz="2800" spc="100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AAC168-A7FC-4B7A-B4C8-9AE3A6A11935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E0625CEE-EE98-449C-8780-FD485AF7B1E2}"/>
              </a:ext>
            </a:extLst>
          </p:cNvPr>
          <p:cNvSpPr/>
          <p:nvPr/>
        </p:nvSpPr>
        <p:spPr>
          <a:xfrm>
            <a:off x="6096000" y="3770643"/>
            <a:ext cx="2825262" cy="494580"/>
          </a:xfrm>
          <a:prstGeom prst="wedgeRoundRectCallout">
            <a:avLst>
              <a:gd name="adj1" fmla="val -75699"/>
              <a:gd name="adj2" fmla="val 16649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如何定义距离？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22C1656F-DA41-46B7-9BAF-2FB687DF2600}"/>
              </a:ext>
            </a:extLst>
          </p:cNvPr>
          <p:cNvSpPr/>
          <p:nvPr/>
        </p:nvSpPr>
        <p:spPr>
          <a:xfrm>
            <a:off x="7285474" y="4920508"/>
            <a:ext cx="2184260" cy="494580"/>
          </a:xfrm>
          <a:prstGeom prst="wedgeRoundRectCallout">
            <a:avLst>
              <a:gd name="adj1" fmla="val -116057"/>
              <a:gd name="adj2" fmla="val -86967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如何选择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值？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A31D445-8C14-4C6B-A578-631B967C7BE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90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A7D1AFD2-A40E-42A7-8A34-353CACCD9B26}"/>
              </a:ext>
            </a:extLst>
          </p:cNvPr>
          <p:cNvSpPr/>
          <p:nvPr/>
        </p:nvSpPr>
        <p:spPr>
          <a:xfrm>
            <a:off x="103851" y="1254420"/>
            <a:ext cx="818017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spc="100" dirty="0">
                <a:ea typeface="微软雅黑" panose="020B0503020204020204" pitchFamily="34" charset="-122"/>
              </a:rPr>
              <a:t>根据</a:t>
            </a:r>
            <a:r>
              <a:rPr lang="en-US" altLang="zh-CN" sz="2800" spc="100" dirty="0">
                <a:ea typeface="微软雅黑" panose="020B0503020204020204" pitchFamily="34" charset="-122"/>
              </a:rPr>
              <a:t>k</a:t>
            </a:r>
            <a:r>
              <a:rPr lang="zh-CN" altLang="en-US" sz="2800" spc="100" dirty="0">
                <a:ea typeface="微软雅黑" panose="020B0503020204020204" pitchFamily="34" charset="-122"/>
              </a:rPr>
              <a:t>近邻算法来给绿色圆点进行分类。如何选择</a:t>
            </a: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zh-CN" altLang="en-US" sz="2800" spc="100" dirty="0">
                <a:ea typeface="微软雅黑" panose="020B0503020204020204" pitchFamily="34" charset="-122"/>
              </a:rPr>
              <a:t>的值？</a:t>
            </a:r>
            <a:endParaRPr lang="en-US" altLang="zh-CN" sz="2800" spc="100" dirty="0">
              <a:ea typeface="微软雅黑" panose="020B0503020204020204" pitchFamily="34" charset="-122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en-US" altLang="zh-CN" sz="2800" spc="100" dirty="0">
                <a:ea typeface="微软雅黑" panose="020B0503020204020204" pitchFamily="34" charset="-122"/>
              </a:rPr>
              <a:t>=3</a:t>
            </a:r>
          </a:p>
          <a:p>
            <a:pPr lvl="1"/>
            <a:r>
              <a:rPr lang="zh-CN" altLang="en-US" sz="2800" spc="100" dirty="0">
                <a:ea typeface="楷体" panose="02010609060101010101" pitchFamily="49" charset="-122"/>
              </a:rPr>
              <a:t>如果</a:t>
            </a:r>
            <a:r>
              <a:rPr lang="en-US" altLang="zh-CN" sz="2800" i="1" spc="100" dirty="0">
                <a:ea typeface="楷体" panose="02010609060101010101" pitchFamily="49" charset="-122"/>
              </a:rPr>
              <a:t>k</a:t>
            </a:r>
            <a:r>
              <a:rPr lang="en-US" altLang="zh-CN" sz="2800" spc="100" dirty="0">
                <a:ea typeface="楷体" panose="02010609060101010101" pitchFamily="49" charset="-122"/>
              </a:rPr>
              <a:t>=3</a:t>
            </a:r>
            <a:r>
              <a:rPr lang="zh-CN" altLang="en-US" sz="2800" spc="100" dirty="0">
                <a:ea typeface="楷体" panose="02010609060101010101" pitchFamily="49" charset="-122"/>
              </a:rPr>
              <a:t>，与</a:t>
            </a:r>
            <a:r>
              <a:rPr lang="zh-CN" altLang="en-US" sz="2800" spc="100" dirty="0">
                <a:solidFill>
                  <a:srgbClr val="00B000"/>
                </a:solidFill>
                <a:ea typeface="楷体" panose="02010609060101010101" pitchFamily="49" charset="-122"/>
              </a:rPr>
              <a:t>绿色</a:t>
            </a:r>
            <a:r>
              <a:rPr lang="zh-CN" altLang="en-US" sz="2800" spc="100" dirty="0">
                <a:ea typeface="楷体" panose="02010609060101010101" pitchFamily="49" charset="-122"/>
              </a:rPr>
              <a:t>圆点的最邻近的</a:t>
            </a:r>
            <a:r>
              <a:rPr lang="en-US" altLang="zh-CN" sz="2800" spc="100" dirty="0">
                <a:ea typeface="楷体" panose="02010609060101010101" pitchFamily="49" charset="-122"/>
              </a:rPr>
              <a:t>3</a:t>
            </a:r>
            <a:r>
              <a:rPr lang="zh-CN" altLang="en-US" sz="2800" spc="100" dirty="0">
                <a:ea typeface="楷体" panose="02010609060101010101" pitchFamily="49" charset="-122"/>
              </a:rPr>
              <a:t>个点是</a:t>
            </a:r>
            <a:r>
              <a:rPr lang="en-US" altLang="zh-CN" sz="2800" spc="100" dirty="0">
                <a:solidFill>
                  <a:srgbClr val="FF0000"/>
                </a:solidFill>
                <a:ea typeface="楷体" panose="02010609060101010101" pitchFamily="49" charset="-122"/>
              </a:rPr>
              <a:t>2</a:t>
            </a:r>
            <a:r>
              <a:rPr lang="zh-CN" altLang="en-US" sz="2800" spc="100" dirty="0">
                <a:solidFill>
                  <a:srgbClr val="FF0000"/>
                </a:solidFill>
                <a:ea typeface="楷体" panose="02010609060101010101" pitchFamily="49" charset="-122"/>
              </a:rPr>
              <a:t>个红色三角形</a:t>
            </a:r>
            <a:r>
              <a:rPr lang="zh-CN" altLang="en-US" sz="2800" spc="100" dirty="0">
                <a:ea typeface="楷体" panose="02010609060101010101" pitchFamily="49" charset="-122"/>
              </a:rPr>
              <a:t>和</a:t>
            </a:r>
            <a:r>
              <a:rPr lang="en-US" altLang="zh-CN" sz="2800" spc="100" dirty="0">
                <a:solidFill>
                  <a:srgbClr val="0000FF"/>
                </a:solidFill>
                <a:ea typeface="楷体" panose="02010609060101010101" pitchFamily="49" charset="-122"/>
              </a:rPr>
              <a:t>1</a:t>
            </a:r>
            <a:r>
              <a:rPr lang="zh-CN" altLang="en-US" sz="2800" spc="100" dirty="0">
                <a:solidFill>
                  <a:srgbClr val="0000FF"/>
                </a:solidFill>
                <a:ea typeface="楷体" panose="02010609060101010101" pitchFamily="49" charset="-122"/>
              </a:rPr>
              <a:t>个蓝色方形</a:t>
            </a:r>
            <a:r>
              <a:rPr lang="zh-CN" altLang="en-US" sz="2800" spc="100" dirty="0">
                <a:ea typeface="楷体" panose="02010609060101010101" pitchFamily="49" charset="-122"/>
              </a:rPr>
              <a:t>，绿色点属于</a:t>
            </a:r>
            <a:r>
              <a:rPr lang="zh-CN" altLang="en-US" sz="2800" b="1" spc="100" dirty="0">
                <a:solidFill>
                  <a:srgbClr val="FF0000"/>
                </a:solidFill>
                <a:ea typeface="楷体" panose="02010609060101010101" pitchFamily="49" charset="-122"/>
              </a:rPr>
              <a:t>红色</a:t>
            </a:r>
            <a:r>
              <a:rPr lang="zh-CN" altLang="en-US" sz="2800" spc="100" dirty="0">
                <a:solidFill>
                  <a:srgbClr val="FF0000"/>
                </a:solidFill>
                <a:ea typeface="楷体" panose="02010609060101010101" pitchFamily="49" charset="-122"/>
              </a:rPr>
              <a:t>的三角形</a:t>
            </a:r>
            <a:r>
              <a:rPr lang="zh-CN" altLang="en-US" sz="2800" spc="100" dirty="0">
                <a:ea typeface="楷体" panose="02010609060101010101" pitchFamily="49" charset="-122"/>
              </a:rPr>
              <a:t>一类。</a:t>
            </a:r>
            <a:endParaRPr lang="en-US" altLang="zh-CN" sz="2800" spc="100" dirty="0">
              <a:ea typeface="微软雅黑" panose="020B0503020204020204" pitchFamily="34" charset="-122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i="1" spc="100" dirty="0">
                <a:ea typeface="微软雅黑" panose="020B0503020204020204" pitchFamily="34" charset="-122"/>
              </a:rPr>
              <a:t>k</a:t>
            </a:r>
            <a:r>
              <a:rPr lang="en-US" altLang="zh-CN" sz="2800" spc="100" dirty="0">
                <a:ea typeface="微软雅黑" panose="020B0503020204020204" pitchFamily="34" charset="-122"/>
              </a:rPr>
              <a:t>=5</a:t>
            </a:r>
          </a:p>
          <a:p>
            <a:pPr lvl="1"/>
            <a:r>
              <a:rPr lang="zh-CN" altLang="en-US" sz="2800" spc="100" dirty="0">
                <a:ea typeface="楷体" panose="02010609060101010101" pitchFamily="49" charset="-122"/>
              </a:rPr>
              <a:t>如果</a:t>
            </a:r>
            <a:r>
              <a:rPr lang="en-US" altLang="zh-CN" sz="2800" i="1" spc="100" dirty="0">
                <a:ea typeface="楷体" panose="02010609060101010101" pitchFamily="49" charset="-122"/>
              </a:rPr>
              <a:t>k</a:t>
            </a:r>
            <a:r>
              <a:rPr lang="en-US" altLang="zh-CN" sz="2800" spc="100" dirty="0">
                <a:ea typeface="楷体" panose="02010609060101010101" pitchFamily="49" charset="-122"/>
              </a:rPr>
              <a:t>=5</a:t>
            </a:r>
            <a:r>
              <a:rPr lang="zh-CN" altLang="en-US" sz="2800" spc="100" dirty="0">
                <a:ea typeface="楷体" panose="02010609060101010101" pitchFamily="49" charset="-122"/>
              </a:rPr>
              <a:t>，与绿色圆点的最邻近的</a:t>
            </a:r>
            <a:r>
              <a:rPr lang="en-US" altLang="zh-CN" sz="2800" spc="100" dirty="0">
                <a:ea typeface="楷体" panose="02010609060101010101" pitchFamily="49" charset="-122"/>
              </a:rPr>
              <a:t>5</a:t>
            </a:r>
            <a:r>
              <a:rPr lang="zh-CN" altLang="en-US" sz="2800" spc="100" dirty="0">
                <a:ea typeface="楷体" panose="02010609060101010101" pitchFamily="49" charset="-122"/>
              </a:rPr>
              <a:t>个点是</a:t>
            </a:r>
            <a:r>
              <a:rPr lang="en-US" altLang="zh-CN" sz="2800" spc="100" dirty="0">
                <a:solidFill>
                  <a:srgbClr val="FF0000"/>
                </a:solidFill>
                <a:ea typeface="楷体" panose="02010609060101010101" pitchFamily="49" charset="-122"/>
              </a:rPr>
              <a:t>2</a:t>
            </a:r>
            <a:r>
              <a:rPr lang="zh-CN" altLang="en-US" sz="2800" spc="100" dirty="0">
                <a:solidFill>
                  <a:srgbClr val="FF0000"/>
                </a:solidFill>
                <a:ea typeface="楷体" panose="02010609060101010101" pitchFamily="49" charset="-122"/>
              </a:rPr>
              <a:t>个红色三角</a:t>
            </a:r>
            <a:r>
              <a:rPr lang="zh-CN" altLang="en-US" sz="2800" spc="100" dirty="0">
                <a:ea typeface="楷体" panose="02010609060101010101" pitchFamily="49" charset="-122"/>
              </a:rPr>
              <a:t>形和</a:t>
            </a:r>
            <a:r>
              <a:rPr lang="en-US" altLang="zh-CN" sz="2800" spc="100" dirty="0">
                <a:solidFill>
                  <a:srgbClr val="0000FF"/>
                </a:solidFill>
                <a:ea typeface="楷体" panose="02010609060101010101" pitchFamily="49" charset="-122"/>
              </a:rPr>
              <a:t>3</a:t>
            </a:r>
            <a:r>
              <a:rPr lang="zh-CN" altLang="en-US" sz="2800" spc="100" dirty="0">
                <a:solidFill>
                  <a:srgbClr val="0000FF"/>
                </a:solidFill>
                <a:ea typeface="楷体" panose="02010609060101010101" pitchFamily="49" charset="-122"/>
              </a:rPr>
              <a:t>个蓝色方形</a:t>
            </a:r>
            <a:r>
              <a:rPr lang="zh-CN" altLang="en-US" sz="2800" spc="100" dirty="0">
                <a:ea typeface="楷体" panose="02010609060101010101" pitchFamily="49" charset="-122"/>
              </a:rPr>
              <a:t>，绿色点属于</a:t>
            </a:r>
            <a:r>
              <a:rPr lang="zh-CN" altLang="en-US" sz="2800" spc="100" dirty="0">
                <a:solidFill>
                  <a:srgbClr val="0000FF"/>
                </a:solidFill>
                <a:ea typeface="楷体" panose="02010609060101010101" pitchFamily="49" charset="-122"/>
              </a:rPr>
              <a:t>蓝色方形</a:t>
            </a:r>
            <a:r>
              <a:rPr lang="zh-CN" altLang="en-US" sz="2800" spc="100" dirty="0">
                <a:ea typeface="楷体" panose="02010609060101010101" pitchFamily="49" charset="-122"/>
              </a:rPr>
              <a:t>一类。</a:t>
            </a:r>
            <a:endParaRPr lang="en-US" altLang="zh-CN" sz="2800" spc="100" dirty="0"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016419-E09A-44EF-A85C-825690764FCC}"/>
              </a:ext>
            </a:extLst>
          </p:cNvPr>
          <p:cNvSpPr txBox="1"/>
          <p:nvPr/>
        </p:nvSpPr>
        <p:spPr>
          <a:xfrm>
            <a:off x="302879" y="115245"/>
            <a:ext cx="942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近邻算法 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(k Nearest Neighbor algorithm, </a:t>
            </a:r>
            <a:r>
              <a:rPr lang="en-US" altLang="zh-CN" sz="3200" b="1" dirty="0" err="1">
                <a:solidFill>
                  <a:srgbClr val="0000FF"/>
                </a:solidFill>
                <a:ea typeface="微软雅黑" panose="020B0503020204020204" pitchFamily="34" charset="-122"/>
              </a:rPr>
              <a:t>kNN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CD49EC-3B93-42BD-A279-B077F0B3FEAC}"/>
              </a:ext>
            </a:extLst>
          </p:cNvPr>
          <p:cNvGrpSpPr/>
          <p:nvPr/>
        </p:nvGrpSpPr>
        <p:grpSpPr>
          <a:xfrm>
            <a:off x="8618217" y="978070"/>
            <a:ext cx="3128174" cy="3262937"/>
            <a:chOff x="1885821" y="2140911"/>
            <a:chExt cx="3128174" cy="3262937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D8752E8-3A59-4FD6-B033-77A774E541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0660" y="3140921"/>
              <a:ext cx="1190979" cy="11887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B55B872-C428-4143-8D1F-C6A5F4E69CE6}"/>
                </a:ext>
              </a:extLst>
            </p:cNvPr>
            <p:cNvGrpSpPr/>
            <p:nvPr/>
          </p:nvGrpSpPr>
          <p:grpSpPr>
            <a:xfrm>
              <a:off x="1885821" y="2140911"/>
              <a:ext cx="3128174" cy="3262937"/>
              <a:chOff x="954339" y="1879654"/>
              <a:chExt cx="3128174" cy="326293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DDB3D4F-D824-4E07-9B7C-D631349BDE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8572" y="234777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67FD53C3-F9AA-4FD2-8330-31AE134F3D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6859" y="1879654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685C2CE-8449-483A-9D52-18BF73473E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4379" y="1956692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1D10BAE-21A9-4135-80A7-1258F832E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53913" y="296599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0878EA4-87CB-40A0-BF5F-7A3870F1B4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7172" y="3718112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0E66A99-03C3-4A60-BF5F-5C51814484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2044" y="231118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9162FCF-EC18-4B98-B083-5E9676B510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927" y="319459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580FFFD-B078-43AF-B5D9-8E05BCD79F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33418" y="3051420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48EAB52-73DC-4ABC-BEB4-F97F659A44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46571" y="2462078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7E0ED5D-EEF8-4C92-9F88-A865629FC9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0224" y="3722325"/>
                <a:ext cx="228600" cy="22860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等腰三角形 24">
                <a:extLst>
                  <a:ext uri="{FF2B5EF4-FFF2-40B4-BE49-F238E27FC236}">
                    <a16:creationId xmlns:a16="http://schemas.microsoft.com/office/drawing/2014/main" id="{57A10906-C9FC-402C-9EAE-20AF2CFC74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4339" y="3950925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573F270F-E8D9-46DA-9867-C5ED19F387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0267" y="4326819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6">
                <a:extLst>
                  <a:ext uri="{FF2B5EF4-FFF2-40B4-BE49-F238E27FC236}">
                    <a16:creationId xmlns:a16="http://schemas.microsoft.com/office/drawing/2014/main" id="{91B6AB5C-F40E-4577-8D68-3E6B5B60F6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0073" y="2218775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45334CA3-4BA0-472C-A0C8-953321F433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88276" y="3603812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F439D06B-90C1-42AE-A5BC-60E50D9143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0648" y="4582522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94BA2BAD-D808-4A1A-B340-6B25D077D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00391" y="4913991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>
                <a:extLst>
                  <a:ext uri="{FF2B5EF4-FFF2-40B4-BE49-F238E27FC236}">
                    <a16:creationId xmlns:a16="http://schemas.microsoft.com/office/drawing/2014/main" id="{DACD3AAE-ADC6-4924-8ED7-0DB4D747B9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3785" y="4895295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A633F7FC-38CF-4ACC-9C01-1DCDCE9A3E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3746" y="4426953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15D94BCA-0333-4257-817D-259B756DB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1512" y="4326819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33">
                <a:extLst>
                  <a:ext uri="{FF2B5EF4-FFF2-40B4-BE49-F238E27FC236}">
                    <a16:creationId xmlns:a16="http://schemas.microsoft.com/office/drawing/2014/main" id="{573F47E3-8BD0-45B2-9AD6-3D36957BDC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3452" y="3120368"/>
                <a:ext cx="265176" cy="2286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5E16D31-9E0A-48B4-B196-A2F82C61FF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57444" y="3352200"/>
                <a:ext cx="228600" cy="228600"/>
              </a:xfrm>
              <a:prstGeom prst="ellipse">
                <a:avLst/>
              </a:prstGeom>
              <a:solidFill>
                <a:srgbClr val="00B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4FB5496-B660-458C-9EAF-D52A441AD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5571" y="2754499"/>
              <a:ext cx="2015503" cy="20116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59FEBDC8-9158-4582-9CDC-8F36D4E352D5}"/>
              </a:ext>
            </a:extLst>
          </p:cNvPr>
          <p:cNvSpPr>
            <a:spLocks noChangeAspect="1"/>
          </p:cNvSpPr>
          <p:nvPr/>
        </p:nvSpPr>
        <p:spPr>
          <a:xfrm>
            <a:off x="9051245" y="5197692"/>
            <a:ext cx="228600" cy="22860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16D397CA-919F-4F8E-9FD8-9740AF45C2B5}"/>
              </a:ext>
            </a:extLst>
          </p:cNvPr>
          <p:cNvSpPr>
            <a:spLocks noChangeAspect="1"/>
          </p:cNvSpPr>
          <p:nvPr/>
        </p:nvSpPr>
        <p:spPr>
          <a:xfrm>
            <a:off x="9569650" y="5197601"/>
            <a:ext cx="265176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2C514D7-9AA2-4026-BD4C-4E0B2A9081EE}"/>
              </a:ext>
            </a:extLst>
          </p:cNvPr>
          <p:cNvSpPr>
            <a:spLocks noChangeAspect="1"/>
          </p:cNvSpPr>
          <p:nvPr/>
        </p:nvSpPr>
        <p:spPr>
          <a:xfrm>
            <a:off x="9609455" y="5756064"/>
            <a:ext cx="228600" cy="228600"/>
          </a:xfrm>
          <a:prstGeom prst="ellipse">
            <a:avLst/>
          </a:prstGeom>
          <a:solidFill>
            <a:srgbClr val="00B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F5DC69-0F24-4132-9ADB-AE766EE2A294}"/>
              </a:ext>
            </a:extLst>
          </p:cNvPr>
          <p:cNvSpPr txBox="1"/>
          <p:nvPr/>
        </p:nvSpPr>
        <p:spPr>
          <a:xfrm>
            <a:off x="9968257" y="508585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6303F7C-F1FC-4051-B291-3BAD844030B5}"/>
              </a:ext>
            </a:extLst>
          </p:cNvPr>
          <p:cNvSpPr txBox="1"/>
          <p:nvPr/>
        </p:nvSpPr>
        <p:spPr>
          <a:xfrm>
            <a:off x="9968257" y="566323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测试数据输入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CBA2600-72EC-4CD7-B934-9B7EEC04FF1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01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27688</TotalTime>
  <Words>2486</Words>
  <Application>Microsoft Office PowerPoint</Application>
  <PresentationFormat>宽屏</PresentationFormat>
  <Paragraphs>291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Calibri Light</vt:lpstr>
      <vt:lpstr>Calibri</vt:lpstr>
      <vt:lpstr>Arial</vt:lpstr>
      <vt:lpstr>Wingdings</vt:lpstr>
      <vt:lpstr>宋体</vt:lpstr>
      <vt:lpstr>微软雅黑</vt:lpstr>
      <vt:lpstr>楷体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1182</cp:revision>
  <dcterms:created xsi:type="dcterms:W3CDTF">2020-04-18T12:12:52Z</dcterms:created>
  <dcterms:modified xsi:type="dcterms:W3CDTF">2024-03-19T06:02:54Z</dcterms:modified>
</cp:coreProperties>
</file>